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5" r:id="rId3"/>
    <p:sldId id="273" r:id="rId4"/>
    <p:sldId id="269" r:id="rId5"/>
    <p:sldId id="258" r:id="rId6"/>
    <p:sldId id="281" r:id="rId7"/>
    <p:sldId id="263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1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89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49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1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51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2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96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08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31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08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10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73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0">
              <a:schemeClr val="accent5">
                <a:lumMod val="0"/>
                <a:lumOff val="100000"/>
              </a:schemeClr>
            </a:gs>
            <a:gs pos="100000">
              <a:srgbClr val="00206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D2BF-4C36-4969-BFF2-8717AE9572D9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4A85E-1DCA-44A5-B23B-0CD6816B1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497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46294950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qV0nFt_POM" TargetMode="Externa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4149"/>
            <a:ext cx="9144000" cy="1163637"/>
          </a:xfrm>
        </p:spPr>
        <p:txBody>
          <a:bodyPr>
            <a:noAutofit/>
          </a:bodyPr>
          <a:lstStyle/>
          <a:p>
            <a: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Cornwall Recovery College </a:t>
            </a:r>
            <a:b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</a:br>
            <a:r>
              <a:rPr lang="en-GB" sz="4000" b="1" i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May 2019</a:t>
            </a:r>
            <a:endParaRPr lang="en-GB" sz="4000" b="1" dirty="0">
              <a:gradFill>
                <a:gsLst>
                  <a:gs pos="100000">
                    <a:schemeClr val="accent5">
                      <a:lumMod val="0"/>
                      <a:lumOff val="100000"/>
                    </a:schemeClr>
                  </a:gs>
                  <a:gs pos="49000">
                    <a:srgbClr val="002060"/>
                  </a:gs>
                </a:gsLst>
                <a:lin ang="5400000" scaled="1"/>
              </a:gra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747" y="5972309"/>
            <a:ext cx="698625" cy="6986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904" y="5959384"/>
            <a:ext cx="1351099" cy="7115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6" y="5975826"/>
            <a:ext cx="2296981" cy="73247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613647" y="3518714"/>
            <a:ext cx="9144000" cy="11636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 smtClean="0"/>
              <a:t>Paul Reeve</a:t>
            </a:r>
          </a:p>
          <a:p>
            <a:r>
              <a:rPr lang="en-GB" sz="4000" b="1" dirty="0" smtClean="0"/>
              <a:t>Business Development Manager </a:t>
            </a:r>
          </a:p>
          <a:p>
            <a:r>
              <a:rPr lang="en-GB" sz="4000" b="1" dirty="0" smtClean="0"/>
              <a:t>Pentreath Ltd.  </a:t>
            </a:r>
            <a:endParaRPr lang="en-GB" sz="4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161" y="5962912"/>
            <a:ext cx="2158247" cy="7174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688" y="5962912"/>
            <a:ext cx="717417" cy="7174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264" y="5955566"/>
            <a:ext cx="2182788" cy="7275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211" y="5939414"/>
            <a:ext cx="975360" cy="7315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478" y="5939414"/>
            <a:ext cx="797243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4149"/>
            <a:ext cx="9144000" cy="1163637"/>
          </a:xfrm>
        </p:spPr>
        <p:txBody>
          <a:bodyPr>
            <a:noAutofit/>
          </a:bodyPr>
          <a:lstStyle/>
          <a:p>
            <a: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Cornwall Recovery College </a:t>
            </a:r>
            <a:b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</a:br>
            <a:r>
              <a:rPr lang="en-GB" sz="4000" b="1" i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Partners:</a:t>
            </a:r>
            <a:endParaRPr lang="en-GB" sz="4000" b="1" dirty="0">
              <a:gradFill>
                <a:gsLst>
                  <a:gs pos="100000">
                    <a:schemeClr val="accent5">
                      <a:lumMod val="0"/>
                      <a:lumOff val="100000"/>
                    </a:schemeClr>
                  </a:gs>
                  <a:gs pos="49000">
                    <a:srgbClr val="002060"/>
                  </a:gs>
                </a:gsLst>
                <a:lin ang="5400000" scaled="1"/>
              </a:gradFill>
            </a:endParaRPr>
          </a:p>
        </p:txBody>
      </p:sp>
      <p:sp>
        <p:nvSpPr>
          <p:cNvPr id="8" name="Subtitle 14"/>
          <p:cNvSpPr>
            <a:spLocks noGrp="1"/>
          </p:cNvSpPr>
          <p:nvPr>
            <p:ph type="subTitle" idx="1"/>
          </p:nvPr>
        </p:nvSpPr>
        <p:spPr>
          <a:xfrm>
            <a:off x="1524000" y="1895475"/>
            <a:ext cx="9144000" cy="459158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algn="l"/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341" y="3186799"/>
            <a:ext cx="1271236" cy="127123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231" y="2142834"/>
            <a:ext cx="1754561" cy="9240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341" y="2110356"/>
            <a:ext cx="2969909" cy="94706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663680"/>
            <a:ext cx="3833723" cy="12743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585" y="3175106"/>
            <a:ext cx="1282592" cy="12825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054" y="4663681"/>
            <a:ext cx="3823077" cy="12743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829" y="3175106"/>
            <a:ext cx="1709570" cy="12821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150" y="3188701"/>
            <a:ext cx="1230098" cy="11286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054" y="2107609"/>
            <a:ext cx="2402279" cy="237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4149"/>
            <a:ext cx="9144000" cy="1163637"/>
          </a:xfrm>
        </p:spPr>
        <p:txBody>
          <a:bodyPr>
            <a:noAutofit/>
          </a:bodyPr>
          <a:lstStyle/>
          <a:p>
            <a: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Cornwall Recovery College </a:t>
            </a:r>
            <a:b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</a:br>
            <a:r>
              <a:rPr lang="en-GB" sz="4000" b="1" i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The Challenge </a:t>
            </a:r>
            <a:endParaRPr lang="en-GB" sz="4000" b="1" dirty="0">
              <a:gradFill>
                <a:gsLst>
                  <a:gs pos="100000">
                    <a:schemeClr val="accent5">
                      <a:lumMod val="0"/>
                      <a:lumOff val="100000"/>
                    </a:schemeClr>
                  </a:gs>
                  <a:gs pos="49000">
                    <a:srgbClr val="002060"/>
                  </a:gs>
                </a:gsLst>
                <a:lin ang="5400000" scaled="1"/>
              </a:gradFill>
            </a:endParaRPr>
          </a:p>
        </p:txBody>
      </p:sp>
      <p:sp>
        <p:nvSpPr>
          <p:cNvPr id="19" name="Subtitle 14"/>
          <p:cNvSpPr txBox="1">
            <a:spLocks/>
          </p:cNvSpPr>
          <p:nvPr/>
        </p:nvSpPr>
        <p:spPr>
          <a:xfrm>
            <a:off x="1524000" y="1895475"/>
            <a:ext cx="9144000" cy="36861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GB" dirty="0">
                <a:latin typeface="Arial" panose="020B0604020202020204" pitchFamily="34" charset="0"/>
              </a:rPr>
              <a:t>Along with Cardiovascular disease, cancer, lung disease and musculoskeletal problems, mental illness causes the majority of deaths and disability in Cornwall.</a:t>
            </a:r>
          </a:p>
          <a:p>
            <a:pPr marL="285750" indent="-285750"/>
            <a:r>
              <a:rPr lang="en-GB" sz="1800" dirty="0">
                <a:latin typeface="Arial" panose="020B0604020202020204" pitchFamily="34" charset="0"/>
              </a:rPr>
              <a:t>5.5% of adults have a long term mental health problem (around 25,000 people)</a:t>
            </a:r>
            <a:r>
              <a:rPr lang="en-GB" sz="1800" i="1" dirty="0">
                <a:latin typeface="Arial" panose="020B0604020202020204" pitchFamily="34" charset="0"/>
              </a:rPr>
              <a:t> </a:t>
            </a:r>
            <a:r>
              <a:rPr lang="en-GB" sz="1400" i="1" dirty="0">
                <a:latin typeface="Arial" panose="020B0604020202020204" pitchFamily="34" charset="0"/>
              </a:rPr>
              <a:t>(Cornwall JSNA) </a:t>
            </a:r>
            <a:endParaRPr lang="en-GB" sz="1400" dirty="0">
              <a:latin typeface="Arial" panose="020B0604020202020204" pitchFamily="34" charset="0"/>
            </a:endParaRPr>
          </a:p>
          <a:p>
            <a:pPr marL="285750" indent="-285750"/>
            <a:r>
              <a:rPr lang="en-GB" sz="1800" dirty="0">
                <a:latin typeface="Arial" panose="020B0604020202020204" pitchFamily="34" charset="0"/>
              </a:rPr>
              <a:t>13.2% of adults have a prevalence of depression and anxiety (around 66,000 people) </a:t>
            </a:r>
            <a:r>
              <a:rPr lang="en-GB" sz="1400" i="1" dirty="0">
                <a:latin typeface="Arial" panose="020B0604020202020204" pitchFamily="34" charset="0"/>
              </a:rPr>
              <a:t>(Cornwall JSNA)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415" y="2135658"/>
            <a:ext cx="8652294" cy="320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9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4149"/>
            <a:ext cx="9144000" cy="1163637"/>
          </a:xfrm>
        </p:spPr>
        <p:txBody>
          <a:bodyPr>
            <a:noAutofit/>
          </a:bodyPr>
          <a:lstStyle/>
          <a:p>
            <a: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Cornwall Recovery College </a:t>
            </a:r>
            <a:b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</a:br>
            <a:endParaRPr lang="en-GB" sz="4000" b="1" dirty="0">
              <a:gradFill>
                <a:gsLst>
                  <a:gs pos="100000">
                    <a:schemeClr val="accent5">
                      <a:lumMod val="0"/>
                      <a:lumOff val="100000"/>
                    </a:schemeClr>
                  </a:gs>
                  <a:gs pos="49000">
                    <a:srgbClr val="002060"/>
                  </a:gs>
                </a:gsLst>
                <a:lin ang="5400000" scaled="1"/>
              </a:gradFill>
            </a:endParaRPr>
          </a:p>
        </p:txBody>
      </p:sp>
      <p:sp>
        <p:nvSpPr>
          <p:cNvPr id="8" name="Subtitle 14"/>
          <p:cNvSpPr>
            <a:spLocks noGrp="1"/>
          </p:cNvSpPr>
          <p:nvPr>
            <p:ph type="subTitle" idx="1"/>
          </p:nvPr>
        </p:nvSpPr>
        <p:spPr>
          <a:xfrm>
            <a:off x="1524000" y="1895475"/>
            <a:ext cx="9144000" cy="36861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5400" dirty="0" smtClean="0"/>
              <a:t>“I can learn to recover from my illness because other people have learnt too”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72137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4149"/>
            <a:ext cx="9144000" cy="1163637"/>
          </a:xfrm>
        </p:spPr>
        <p:txBody>
          <a:bodyPr>
            <a:noAutofit/>
          </a:bodyPr>
          <a:lstStyle/>
          <a:p>
            <a: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Cornwall Recovery College </a:t>
            </a:r>
            <a:b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</a:br>
            <a:r>
              <a:rPr lang="en-GB" sz="4000" b="1" i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Aims:</a:t>
            </a:r>
            <a:endParaRPr lang="en-GB" sz="4000" b="1" dirty="0">
              <a:gradFill>
                <a:gsLst>
                  <a:gs pos="100000">
                    <a:schemeClr val="accent5">
                      <a:lumMod val="0"/>
                      <a:lumOff val="100000"/>
                    </a:schemeClr>
                  </a:gs>
                  <a:gs pos="49000">
                    <a:srgbClr val="002060"/>
                  </a:gs>
                </a:gsLst>
                <a:lin ang="5400000" scaled="1"/>
              </a:gradFill>
            </a:endParaRPr>
          </a:p>
        </p:txBody>
      </p:sp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>
          <a:xfrm>
            <a:off x="1524000" y="1895475"/>
            <a:ext cx="9144000" cy="447944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l"/>
            <a:r>
              <a:rPr lang="en-GB" sz="2800" dirty="0" smtClean="0"/>
              <a:t>		</a:t>
            </a:r>
          </a:p>
          <a:p>
            <a:pPr algn="l"/>
            <a:endParaRPr lang="en-GB" sz="2800" dirty="0"/>
          </a:p>
          <a:p>
            <a:pPr algn="l"/>
            <a:endParaRPr lang="en-GB" sz="2800" dirty="0" smtClean="0"/>
          </a:p>
          <a:p>
            <a:pPr algn="l"/>
            <a:endParaRPr lang="en-GB" sz="2800" dirty="0"/>
          </a:p>
          <a:p>
            <a:pPr algn="l"/>
            <a:r>
              <a:rPr lang="en-GB" sz="2800" dirty="0" smtClean="0"/>
              <a:t>		         </a:t>
            </a:r>
          </a:p>
          <a:p>
            <a:r>
              <a:rPr lang="en-GB" sz="3600" i="1" dirty="0"/>
              <a:t>“Enabling recovery through learning, hope, and opportunity.” 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768" y="2138842"/>
            <a:ext cx="8414798" cy="266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0" y="614149"/>
            <a:ext cx="9144000" cy="1163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Cornwall Recovery College </a:t>
            </a:r>
            <a:b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</a:br>
            <a:r>
              <a:rPr lang="en-GB" sz="4000" b="1" i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Therapy or Learning? </a:t>
            </a:r>
            <a:endParaRPr lang="en-GB" sz="4000" b="1" dirty="0">
              <a:gradFill>
                <a:gsLst>
                  <a:gs pos="100000">
                    <a:schemeClr val="accent5">
                      <a:lumMod val="0"/>
                      <a:lumOff val="100000"/>
                    </a:schemeClr>
                  </a:gs>
                  <a:gs pos="49000">
                    <a:srgbClr val="002060"/>
                  </a:gs>
                </a:gsLst>
                <a:lin ang="5400000" scaled="1"/>
              </a:gradFill>
            </a:endParaRPr>
          </a:p>
        </p:txBody>
      </p:sp>
      <p:sp>
        <p:nvSpPr>
          <p:cNvPr id="5" name="Subtitle 14"/>
          <p:cNvSpPr txBox="1">
            <a:spLocks/>
          </p:cNvSpPr>
          <p:nvPr/>
        </p:nvSpPr>
        <p:spPr>
          <a:xfrm>
            <a:off x="1524000" y="1895475"/>
            <a:ext cx="9144000" cy="447944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i="1" dirty="0" smtClean="0"/>
              <a:t> 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514" y="2320956"/>
            <a:ext cx="4039229" cy="31070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338" y="3010620"/>
            <a:ext cx="4725974" cy="315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04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4149"/>
            <a:ext cx="9144000" cy="1163637"/>
          </a:xfrm>
        </p:spPr>
        <p:txBody>
          <a:bodyPr>
            <a:noAutofit/>
          </a:bodyPr>
          <a:lstStyle/>
          <a:p>
            <a: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Cornwall Recovery College </a:t>
            </a:r>
            <a:br>
              <a:rPr lang="en-GB" sz="6600" b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</a:br>
            <a:r>
              <a:rPr lang="en-GB" sz="4000" b="1" i="1" dirty="0" smtClean="0">
                <a:gradFill>
                  <a:gsLst>
                    <a:gs pos="100000">
                      <a:schemeClr val="accent5">
                        <a:lumMod val="0"/>
                        <a:lumOff val="100000"/>
                      </a:schemeClr>
                    </a:gs>
                    <a:gs pos="49000">
                      <a:srgbClr val="002060"/>
                    </a:gs>
                  </a:gsLst>
                  <a:lin ang="5400000" scaled="1"/>
                </a:gradFill>
              </a:rPr>
              <a:t>Plan:</a:t>
            </a:r>
            <a:endParaRPr lang="en-GB" sz="4000" b="1" dirty="0">
              <a:gradFill>
                <a:gsLst>
                  <a:gs pos="100000">
                    <a:schemeClr val="accent5">
                      <a:lumMod val="0"/>
                      <a:lumOff val="100000"/>
                    </a:schemeClr>
                  </a:gs>
                  <a:gs pos="49000">
                    <a:srgbClr val="002060"/>
                  </a:gs>
                </a:gsLst>
                <a:lin ang="5400000" scaled="1"/>
              </a:gradFill>
            </a:endParaRPr>
          </a:p>
        </p:txBody>
      </p:sp>
      <p:sp>
        <p:nvSpPr>
          <p:cNvPr id="8" name="Subtitle 14"/>
          <p:cNvSpPr>
            <a:spLocks noGrp="1"/>
          </p:cNvSpPr>
          <p:nvPr>
            <p:ph type="subTitle" idx="1"/>
          </p:nvPr>
        </p:nvSpPr>
        <p:spPr>
          <a:xfrm>
            <a:off x="1524000" y="1895475"/>
            <a:ext cx="9144000" cy="36861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algn="l"/>
            <a:endParaRPr lang="en-GB" sz="2800" dirty="0" smtClean="0"/>
          </a:p>
          <a:p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776" y="2137016"/>
            <a:ext cx="8199767" cy="320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48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89781" y="6318155"/>
            <a:ext cx="11792309" cy="444954"/>
          </a:xfrm>
        </p:spPr>
        <p:txBody>
          <a:bodyPr>
            <a:normAutofit/>
          </a:bodyPr>
          <a:lstStyle/>
          <a:p>
            <a:r>
              <a:rPr lang="en-GB" dirty="0" smtClean="0"/>
              <a:t>A Video from the Severn &amp; Wye Recovery College, which was set up by the 2gether Trust</a:t>
            </a:r>
            <a:endParaRPr lang="en-GB" dirty="0">
              <a:hlinkClick r:id="rId3"/>
            </a:endParaRPr>
          </a:p>
          <a:p>
            <a:endParaRPr lang="en-GB" dirty="0"/>
          </a:p>
        </p:txBody>
      </p:sp>
      <p:pic>
        <p:nvPicPr>
          <p:cNvPr id="17" name="TqV0nFt_POM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77520" y="121187"/>
            <a:ext cx="11016830" cy="619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41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129</Words>
  <Application>Microsoft Office PowerPoint</Application>
  <PresentationFormat>Custom</PresentationFormat>
  <Paragraphs>23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Cornwall Recovery College  May 2019</vt:lpstr>
      <vt:lpstr>Cornwall Recovery College  Partners:</vt:lpstr>
      <vt:lpstr>Cornwall Recovery College  The Challenge </vt:lpstr>
      <vt:lpstr>Cornwall Recovery College  </vt:lpstr>
      <vt:lpstr>Cornwall Recovery College  Aims:</vt:lpstr>
      <vt:lpstr>PowerPoint Presentation</vt:lpstr>
      <vt:lpstr>Cornwall Recovery College  Plan:</vt:lpstr>
      <vt:lpstr>PowerPoint Presentation</vt:lpstr>
    </vt:vector>
  </TitlesOfParts>
  <Company>Pentreath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Reeve</dc:creator>
  <cp:lastModifiedBy>Jody Wilson</cp:lastModifiedBy>
  <cp:revision>100</cp:revision>
  <dcterms:created xsi:type="dcterms:W3CDTF">2017-03-01T11:26:40Z</dcterms:created>
  <dcterms:modified xsi:type="dcterms:W3CDTF">2019-05-15T14:33:40Z</dcterms:modified>
</cp:coreProperties>
</file>