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59" r:id="rId4"/>
  </p:sldIdLst>
  <p:sldSz cx="12192000" cy="6858000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E46837"/>
    <a:srgbClr val="F26223"/>
    <a:srgbClr val="DC6D1A"/>
    <a:srgbClr val="E472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418" autoAdjust="0"/>
  </p:normalViewPr>
  <p:slideViewPr>
    <p:cSldViewPr snapToGrid="0">
      <p:cViewPr varScale="1">
        <p:scale>
          <a:sx n="76" d="100"/>
          <a:sy n="76" d="100"/>
        </p:scale>
        <p:origin x="-69" y="-20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2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43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298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25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13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18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16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5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75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58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19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01082-F6CB-4449-A8C3-C57814F640B9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E6C61-2364-4513-A8A8-318D88A7AC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53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587628" y="1648053"/>
            <a:ext cx="9105245" cy="4199858"/>
          </a:xfrm>
          <a:prstGeom prst="roundRect">
            <a:avLst/>
          </a:prstGeom>
          <a:noFill/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3072" y="2547966"/>
            <a:ext cx="8119801" cy="2720720"/>
          </a:xfrm>
        </p:spPr>
        <p:txBody>
          <a:bodyPr>
            <a:noAutofit/>
          </a:bodyPr>
          <a:lstStyle/>
          <a:p>
            <a:pPr algn="l"/>
            <a:r>
              <a:rPr lang="en-GB" sz="4400" b="1" dirty="0" smtClean="0">
                <a:latin typeface="Arial Narrow" panose="020B0606020202030204" pitchFamily="34" charset="0"/>
              </a:rPr>
              <a:t>Board Meeting – 24 July 2019</a:t>
            </a:r>
          </a:p>
          <a:p>
            <a:pPr algn="l"/>
            <a:endParaRPr lang="en-GB" sz="1100" dirty="0">
              <a:latin typeface="Arial Narrow" panose="020B0606020202030204" pitchFamily="34" charset="0"/>
            </a:endParaRPr>
          </a:p>
          <a:p>
            <a:pPr algn="l"/>
            <a:r>
              <a:rPr lang="en-GB" sz="4000" dirty="0" smtClean="0">
                <a:latin typeface="Arial Narrow" panose="020B0606020202030204" pitchFamily="34" charset="0"/>
              </a:rPr>
              <a:t>Business Plan Dashboard</a:t>
            </a:r>
          </a:p>
          <a:p>
            <a:pPr algn="l"/>
            <a:endParaRPr lang="en-GB" sz="1100" dirty="0">
              <a:latin typeface="Arial Narrow" panose="020B0606020202030204" pitchFamily="34" charset="0"/>
            </a:endParaRPr>
          </a:p>
          <a:p>
            <a:pPr algn="l"/>
            <a:r>
              <a:rPr lang="en-GB" sz="4000" dirty="0" smtClean="0">
                <a:latin typeface="Arial Narrow" panose="020B0606020202030204" pitchFamily="34" charset="0"/>
              </a:rPr>
              <a:t>Q1 2019-20</a:t>
            </a:r>
            <a:endParaRPr lang="en-GB" sz="4000" dirty="0"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133" y="6345906"/>
            <a:ext cx="932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STRICTLY CONFIDENTIAL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9093" y="1176116"/>
            <a:ext cx="5038252" cy="115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6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90451" y="548611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 smtClean="0"/>
              <a:t>1</a:t>
            </a:r>
            <a:endParaRPr lang="en-GB" sz="1600" b="1" dirty="0"/>
          </a:p>
        </p:txBody>
      </p:sp>
      <p:sp>
        <p:nvSpPr>
          <p:cNvPr id="11" name="Oval 10"/>
          <p:cNvSpPr/>
          <p:nvPr/>
        </p:nvSpPr>
        <p:spPr>
          <a:xfrm>
            <a:off x="290451" y="1485353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GB" sz="1600" b="1" dirty="0"/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290451" y="2436997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GB" sz="1600" b="1" dirty="0"/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290451" y="3372281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GB" sz="1600" b="1" dirty="0"/>
              <a:t>4</a:t>
            </a:r>
          </a:p>
        </p:txBody>
      </p:sp>
      <p:sp>
        <p:nvSpPr>
          <p:cNvPr id="14" name="Oval 13"/>
          <p:cNvSpPr/>
          <p:nvPr/>
        </p:nvSpPr>
        <p:spPr>
          <a:xfrm>
            <a:off x="290451" y="4255487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GB" sz="1600" b="1" dirty="0"/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290451" y="5175363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GB" sz="1600" b="1" dirty="0"/>
              <a:t>6</a:t>
            </a:r>
          </a:p>
        </p:txBody>
      </p:sp>
      <p:sp>
        <p:nvSpPr>
          <p:cNvPr id="16" name="Oval 15"/>
          <p:cNvSpPr/>
          <p:nvPr/>
        </p:nvSpPr>
        <p:spPr>
          <a:xfrm>
            <a:off x="290451" y="6062069"/>
            <a:ext cx="543227" cy="536778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lang="en-GB" sz="1600" b="1" dirty="0"/>
              <a:t>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143" y="-6875"/>
            <a:ext cx="6572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 Narrow" panose="020B0606020202030204" pitchFamily="34" charset="0"/>
              </a:rPr>
              <a:t>BUSINESS PLAN 2019-20</a:t>
            </a:r>
            <a:endParaRPr lang="en-GB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93488"/>
              </p:ext>
            </p:extLst>
          </p:nvPr>
        </p:nvGraphicFramePr>
        <p:xfrm>
          <a:off x="972709" y="5032056"/>
          <a:ext cx="10848786" cy="68008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0602"/>
                <a:gridCol w="1522354"/>
                <a:gridCol w="7866122"/>
                <a:gridCol w="399708"/>
              </a:tblGrid>
              <a:tr h="13089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Organisational Effectiveness</a:t>
                      </a:r>
                      <a:endParaRPr lang="en-GB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Ensuring the organisation is effectively structured and managed to be sustainable</a:t>
                      </a:r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Maintain good governance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308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Maintain financial stability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2692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Keep under review organisation structure to ensure its fit for purpose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56073"/>
              </p:ext>
            </p:extLst>
          </p:nvPr>
        </p:nvGraphicFramePr>
        <p:xfrm>
          <a:off x="967234" y="5802208"/>
          <a:ext cx="10863165" cy="8620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1930"/>
                <a:gridCol w="1508889"/>
                <a:gridCol w="7854093"/>
                <a:gridCol w="408253"/>
              </a:tblGrid>
              <a:tr h="159623">
                <a:tc rowSpan="5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People</a:t>
                      </a:r>
                      <a:r>
                        <a:rPr lang="en-GB" sz="11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Readiness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Ensuring key people resource are effectively recruited, trained and retained to be sustainable</a:t>
                      </a:r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Build on existing appraisal system to include 360° feedback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Undertake staff skills audit 2018/19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 and implement personal development and team building programme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Evidence core training programme 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 an organisation wide volunteer programme 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13946"/>
              </p:ext>
            </p:extLst>
          </p:nvPr>
        </p:nvGraphicFramePr>
        <p:xfrm>
          <a:off x="961758" y="4221572"/>
          <a:ext cx="10863165" cy="70447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1930"/>
                <a:gridCol w="1508889"/>
                <a:gridCol w="7854093"/>
                <a:gridCol w="408253"/>
              </a:tblGrid>
              <a:tr h="201556">
                <a:tc rowSpan="4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Key Focus Areas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For maximum</a:t>
                      </a:r>
                      <a:r>
                        <a:rPr lang="en-GB" sz="11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impact HC has identified focus areas in 2018-2020 strategy  </a:t>
                      </a:r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 of Life - define and deliver year 2 objectives linked to EoL Strategy Board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Mental Health - define and scope further activity based on AI findings 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Actively contribute to Shaping our Future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 </a:t>
                      </a:r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 deliver a framework to demonstrating impact of HC activity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233740"/>
              </p:ext>
            </p:extLst>
          </p:nvPr>
        </p:nvGraphicFramePr>
        <p:xfrm>
          <a:off x="958206" y="3137750"/>
          <a:ext cx="10855767" cy="1005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1186"/>
                <a:gridCol w="1507862"/>
                <a:gridCol w="7848745"/>
                <a:gridCol w="407974"/>
              </a:tblGrid>
              <a:tr h="107201">
                <a:tc rowSpan="5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Research &amp; Analysis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</a:t>
                      </a:r>
                      <a:r>
                        <a:rPr lang="en-GB" sz="11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enable solutions HC must turn information into insights which can be utilised in system planning</a:t>
                      </a:r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Develop and maintain effective reporting processes with providers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63615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 Life My Death - scope and deliver carers research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61339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GP Access recommendations and assess progress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61339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Mental Health - Deliver Appreciative Inquiry report (staff)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61339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Mental Health User experience - define scope and deliver research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64824">
                <a:tc>
                  <a:txBody>
                    <a:bodyPr/>
                    <a:lstStyle/>
                    <a:p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 responsive projects determined by prioritisation criteria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933466"/>
              </p:ext>
            </p:extLst>
          </p:nvPr>
        </p:nvGraphicFramePr>
        <p:xfrm>
          <a:off x="960393" y="2228890"/>
          <a:ext cx="10863165" cy="84772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1930"/>
                <a:gridCol w="1508889"/>
                <a:gridCol w="7854093"/>
                <a:gridCol w="408253"/>
              </a:tblGrid>
              <a:tr h="144572">
                <a:tc rowSpan="5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Influencing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 impact</a:t>
                      </a:r>
                      <a:r>
                        <a:rPr lang="en-GB" sz="11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on service quality and improvement </a:t>
                      </a:r>
                      <a:r>
                        <a:rPr lang="en-GB" sz="11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HC must represent people's views at the heart of decision making</a:t>
                      </a:r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Maximise roles within AHSCOSC, Health &amp; Wellbeing, Safeguarding, End of Life and Mental Health Delivery Boards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44572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Take people's views and concerns to the relevant provider/commissioner and/or strategic boards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44572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Maintain effective involvement in quality monitoring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44572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Utilise campaigns to promote uptake of particular service or activity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44572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Utilise evidence from HC activities to support Comms activities</a:t>
                      </a: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032248"/>
              </p:ext>
            </p:extLst>
          </p:nvPr>
        </p:nvGraphicFramePr>
        <p:xfrm>
          <a:off x="945334" y="1322734"/>
          <a:ext cx="10863165" cy="86201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91930"/>
                <a:gridCol w="1508889"/>
                <a:gridCol w="7854093"/>
                <a:gridCol w="408253"/>
              </a:tblGrid>
              <a:tr h="159623">
                <a:tc rowSpan="5"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People’s Experience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For HC to deliver its services </a:t>
                      </a:r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we must gather experiences and identify issues</a:t>
                      </a:r>
                      <a:r>
                        <a:rPr lang="en-GB" sz="11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and trends</a:t>
                      </a:r>
                      <a:endParaRPr lang="en-GB" sz="11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Outreach and Engagement programme - based on research evidence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Partnership Board Facilitation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Maintain and develop information Line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Dynamic website and social media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Improve diversity to be more representative of Cornwall demography</a:t>
                      </a: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59727"/>
              </p:ext>
            </p:extLst>
          </p:nvPr>
        </p:nvGraphicFramePr>
        <p:xfrm>
          <a:off x="933015" y="433814"/>
          <a:ext cx="10863165" cy="85629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060048"/>
                <a:gridCol w="1540771"/>
                <a:gridCol w="7854093"/>
                <a:gridCol w="408253"/>
              </a:tblGrid>
              <a:tr h="159623">
                <a:tc rowSpan="5">
                  <a:txBody>
                    <a:bodyPr/>
                    <a:lstStyle/>
                    <a:p>
                      <a:r>
                        <a:rPr lang="en-GB" sz="1100" dirty="0" smtClean="0"/>
                        <a:t>Cornwall</a:t>
                      </a:r>
                      <a:r>
                        <a:rPr lang="en-GB" sz="1100" baseline="0" dirty="0" smtClean="0"/>
                        <a:t> Council Contract (s)</a:t>
                      </a:r>
                      <a:endParaRPr lang="en-GB" sz="11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Effective delivery</a:t>
                      </a:r>
                      <a:r>
                        <a:rPr lang="en-GB" sz="1100" b="0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of core contract - </a:t>
                      </a:r>
                      <a:r>
                        <a:rPr lang="en-GB" sz="11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HC </a:t>
                      </a:r>
                      <a:r>
                        <a:rPr lang="en-GB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must meet contract requirements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Finalise 5 year contract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 contract within budget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Deliver Contract KPIs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63" marR="4763" marT="4763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Improved Healthwatch Cornwall profile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159623">
                <a:tc vMerge="1"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  <a:endParaRPr lang="en-GB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 marT="0" marB="0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5314" y="45650"/>
            <a:ext cx="1473413" cy="33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59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412" y="19571"/>
            <a:ext cx="10443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latin typeface="Arial Narrow" panose="020B0606020202030204" pitchFamily="34" charset="0"/>
              </a:defRPr>
            </a:lvl1pPr>
          </a:lstStyle>
          <a:p>
            <a:pPr algn="l"/>
            <a:r>
              <a:rPr lang="en-GB" sz="2400" b="1" dirty="0">
                <a:solidFill>
                  <a:schemeClr val="accent5">
                    <a:lumMod val="75000"/>
                  </a:schemeClr>
                </a:solidFill>
              </a:rPr>
              <a:t>Business plan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</a:rPr>
              <a:t>update: Q1 2019/20</a:t>
            </a:r>
            <a:endParaRPr lang="en-GB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7427" y="1758131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2. People’s Experience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427" y="919146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1. </a:t>
            </a:r>
            <a:r>
              <a:rPr lang="en-GB" sz="1400" b="1" dirty="0">
                <a:latin typeface="Arial Narrow" pitchFamily="34" charset="0"/>
              </a:rPr>
              <a:t>Cornwall Council Contract (s)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7427" y="2597116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3. Influencing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7427" y="3436101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4. Research &amp; Analysis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7427" y="4275086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5. Key Focus Areas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1041" y="5113030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6. Organisational Effectiveness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7427" y="5953055"/>
            <a:ext cx="1633308" cy="75674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7. People Readiness </a:t>
            </a:r>
            <a:endParaRPr lang="en-GB" sz="14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80491" y="1765488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80491" y="926503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Secured HC contract  and Partnership Board Contract for 5 yrs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Additional contracts for Safeguarding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Agreed KPIs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Representation at Royal Cornwall Show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80491" y="2604473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Improved clarity on representation. Regular attendance at O&amp;S, H&amp;W, Transformation and various other boards.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Now sitting on RCHT Brilliant Improvement Board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780491" y="3443458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Completion of NHS LTP engagement report for CIoS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Made and presented maternity film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 Delivered sessions at E3 EoL conference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80491" y="4282443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Completion of Mental Health Appreciative Inquiry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Successful Together in Mind Conference with national speakers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Sweeny project EoL membership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 #littlelifeconversations campaign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80491" y="5121428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Microsoft packages upgraded ad greater security in place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Migration to Sage in progress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Listed building consent given for alterations to install fibre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Annual report produced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80491" y="5960412"/>
            <a:ext cx="311581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97985" y="1763754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1" name="Rectangle 20"/>
          <p:cNvSpPr/>
          <p:nvPr/>
        </p:nvSpPr>
        <p:spPr>
          <a:xfrm>
            <a:off x="1997985" y="924769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2" name="Rectangle 21"/>
          <p:cNvSpPr/>
          <p:nvPr/>
        </p:nvSpPr>
        <p:spPr>
          <a:xfrm>
            <a:off x="1997985" y="2602739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3" name="Rectangle 22"/>
          <p:cNvSpPr/>
          <p:nvPr/>
        </p:nvSpPr>
        <p:spPr>
          <a:xfrm>
            <a:off x="1997985" y="3441724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4" name="Rectangle 23"/>
          <p:cNvSpPr/>
          <p:nvPr/>
        </p:nvSpPr>
        <p:spPr>
          <a:xfrm>
            <a:off x="1997985" y="4280709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5" name="Rectangle 24"/>
          <p:cNvSpPr/>
          <p:nvPr/>
        </p:nvSpPr>
        <p:spPr>
          <a:xfrm>
            <a:off x="1997985" y="5119694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6" name="Rectangle 25"/>
          <p:cNvSpPr/>
          <p:nvPr/>
        </p:nvSpPr>
        <p:spPr>
          <a:xfrm>
            <a:off x="1997985" y="5958678"/>
            <a:ext cx="712097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2104699" y="668945"/>
            <a:ext cx="662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latin typeface="Arial Narrow" panose="020B0606020202030204" pitchFamily="34" charset="0"/>
              </a:defRPr>
            </a:lvl1pPr>
          </a:lstStyle>
          <a:p>
            <a:r>
              <a:rPr lang="en-GB" b="1" dirty="0"/>
              <a:t>RAG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3785" y="651481"/>
            <a:ext cx="1621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 Narrow" panose="020B0606020202030204" pitchFamily="34" charset="0"/>
              </a:rPr>
              <a:t>Key driver</a:t>
            </a:r>
            <a:endParaRPr lang="en-GB" sz="1400" b="1" dirty="0">
              <a:latin typeface="Arial Narrow" panose="020B0606020202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09166" y="645175"/>
            <a:ext cx="1621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latin typeface="Arial Narrow" panose="020B0606020202030204" pitchFamily="34" charset="0"/>
              </a:defRPr>
            </a:lvl1pPr>
          </a:lstStyle>
          <a:p>
            <a:r>
              <a:rPr lang="en-GB" b="1" dirty="0"/>
              <a:t>Achievements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47784" y="918105"/>
            <a:ext cx="3057479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tx1"/>
                </a:solidFill>
              </a:rPr>
              <a:t> 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064240" y="918105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2117311" y="4447465"/>
            <a:ext cx="405172" cy="40990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/>
          <p:cNvSpPr/>
          <p:nvPr/>
        </p:nvSpPr>
        <p:spPr>
          <a:xfrm>
            <a:off x="2117311" y="6125434"/>
            <a:ext cx="405172" cy="409903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6016121" y="642215"/>
            <a:ext cx="29891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latin typeface="Arial Narrow" panose="020B0606020202030204" pitchFamily="34" charset="0"/>
              </a:defRPr>
            </a:lvl1pPr>
          </a:lstStyle>
          <a:p>
            <a:r>
              <a:rPr lang="en-GB" b="1" dirty="0"/>
              <a:t>Risks/Issues/focus areas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005262" y="627007"/>
            <a:ext cx="29891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>
                <a:latin typeface="Arial Narrow" panose="020B0606020202030204" pitchFamily="34" charset="0"/>
              </a:defRPr>
            </a:lvl1pPr>
          </a:lstStyle>
          <a:p>
            <a:r>
              <a:rPr lang="en-GB" b="1" dirty="0"/>
              <a:t>Next steps / actions</a:t>
            </a:r>
          </a:p>
        </p:txBody>
      </p:sp>
      <p:sp>
        <p:nvSpPr>
          <p:cNvPr id="55" name="Oval 54"/>
          <p:cNvSpPr/>
          <p:nvPr/>
        </p:nvSpPr>
        <p:spPr>
          <a:xfrm>
            <a:off x="2159983" y="1091525"/>
            <a:ext cx="405172" cy="409903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Oval 55"/>
          <p:cNvSpPr/>
          <p:nvPr/>
        </p:nvSpPr>
        <p:spPr>
          <a:xfrm>
            <a:off x="2133546" y="1938908"/>
            <a:ext cx="405172" cy="409903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947783" y="1757091"/>
            <a:ext cx="3057479" cy="7495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64240" y="1749910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2148841" y="2769495"/>
            <a:ext cx="405172" cy="409903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Oval 59"/>
          <p:cNvSpPr/>
          <p:nvPr/>
        </p:nvSpPr>
        <p:spPr>
          <a:xfrm>
            <a:off x="2117311" y="5286450"/>
            <a:ext cx="405172" cy="409903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Oval 60"/>
          <p:cNvSpPr/>
          <p:nvPr/>
        </p:nvSpPr>
        <p:spPr>
          <a:xfrm>
            <a:off x="2148841" y="3616878"/>
            <a:ext cx="405172" cy="409903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5947782" y="2514876"/>
            <a:ext cx="3057479" cy="7688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Focus on delivering upgraded 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Close working with CFT Quality &amp; Governance on development of patient engagement programme</a:t>
            </a:r>
          </a:p>
          <a:p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064240" y="2570396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Stakeholders meeting for Virtual Citizens’ Panel (VCP)  to enable integrated practice within organisations to be developed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947781" y="3451347"/>
            <a:ext cx="3057479" cy="7688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DTOC work – high profile but capacity challenging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Data officer work compromised due to support of PBs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Chase review of GP access project progress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Pace VCP development – potential to explode workload 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Business as usual data extraction development – test and review stage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9064239" y="3459711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Integrate VCP into research team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947780" y="4267992"/>
            <a:ext cx="3057479" cy="7688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 smtClean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 Mental Health Commissioner away June/July –Called for development session at CAP – work to be undertaken on terms of reference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solidFill>
                  <a:schemeClr val="tx1"/>
                </a:solidFill>
              </a:rPr>
              <a:t>Put impact framework development back to Q3</a:t>
            </a:r>
            <a:endParaRPr lang="en-GB" sz="9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7" name="Rectangle 66"/>
          <p:cNvSpPr/>
          <p:nvPr/>
        </p:nvSpPr>
        <p:spPr>
          <a:xfrm>
            <a:off x="9064239" y="4282443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en-GB" sz="1050" dirty="0">
                <a:solidFill>
                  <a:schemeClr val="tx1"/>
                </a:solidFill>
              </a:rPr>
              <a:t>need to ensure momentum is maintained to develop plans for service user research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Sign off AI research report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Write up conference report 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5947784" y="5106977"/>
            <a:ext cx="3057479" cy="7688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IT – Speed slow and server at end of useful life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 Need to develop an overall organisational work planner to consult for capacity</a:t>
            </a:r>
            <a:endParaRPr lang="en-GB" sz="105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9064239" y="5121427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947784" y="5954360"/>
            <a:ext cx="3057479" cy="7688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Deliver to ODAG action plan deadlines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 360 feedback to be progressed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/>
                </a:solidFill>
              </a:rPr>
              <a:t>Plan for 2 x maternity covers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064240" y="5952012"/>
            <a:ext cx="2964461" cy="7567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7480" y="110966"/>
            <a:ext cx="1951248" cy="44878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947780" y="918105"/>
            <a:ext cx="30574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Focus area – first report due Sept.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No baseline for public profile which would enable us to measure improvement – done crudely with numbers of followers and hits on social media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9064240" y="918105"/>
            <a:ext cx="29644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Set date for next contract meeting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Develop plan for awareness measurement</a:t>
            </a:r>
            <a:endParaRPr lang="en-GB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9064239" y="5121428"/>
            <a:ext cx="312776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Invest in new server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Progress fibre </a:t>
            </a:r>
            <a:r>
              <a:rPr lang="en-GB" sz="1100" dirty="0" smtClean="0"/>
              <a:t>installation</a:t>
            </a:r>
            <a:endParaRPr lang="en-GB" sz="1100" dirty="0"/>
          </a:p>
          <a:p>
            <a:endParaRPr lang="en-GB" sz="1100" dirty="0"/>
          </a:p>
        </p:txBody>
      </p:sp>
      <p:sp>
        <p:nvSpPr>
          <p:cNvPr id="27" name="TextBox 26"/>
          <p:cNvSpPr txBox="1"/>
          <p:nvPr/>
        </p:nvSpPr>
        <p:spPr>
          <a:xfrm>
            <a:off x="2780491" y="5952012"/>
            <a:ext cx="31158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Action plan created for ODAG – core training evidenced and induction formalised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1 new volunteer recruited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NH Parliamentary award for SW volunteer</a:t>
            </a:r>
            <a:endParaRPr lang="en-GB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9064239" y="5952012"/>
            <a:ext cx="29644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Recruitment to new posts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Explore development of Citizen Ambassadors with Surrey Heartlands</a:t>
            </a:r>
            <a:endParaRPr lang="en-GB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2780491" y="1749910"/>
            <a:ext cx="311581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Phone line </a:t>
            </a:r>
            <a:r>
              <a:rPr lang="en-GB" sz="900" dirty="0"/>
              <a:t>&amp; Enquiries: Continued smooth </a:t>
            </a:r>
            <a:r>
              <a:rPr lang="en-GB" sz="900" dirty="0" smtClean="0"/>
              <a:t>operation</a:t>
            </a: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Continued programme of engagement events incl LGBT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Partnership Boards held and development continues well attended with full agendas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All experiences recorded on CRM within a week</a:t>
            </a:r>
            <a:endParaRPr lang="en-GB" sz="900" dirty="0"/>
          </a:p>
          <a:p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5947788" y="1734521"/>
            <a:ext cx="30574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Uncertainty over smaller commissioned pieces of work – eg specialist dentistry engagement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Complete Epic feasibility with young people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Established link with Farming Health Hub to link to farming community</a:t>
            </a:r>
            <a:endParaRPr lang="en-GB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9064240" y="1749910"/>
            <a:ext cx="29644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smtClean="0"/>
              <a:t>Progress work with Farming Health Hub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8244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3166</TotalTime>
  <Words>885</Words>
  <Application>Microsoft Office PowerPoint</Application>
  <PresentationFormat>Custom</PresentationFormat>
  <Paragraphs>136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Amanda Stratford</cp:lastModifiedBy>
  <cp:revision>123</cp:revision>
  <cp:lastPrinted>2019-07-11T10:49:14Z</cp:lastPrinted>
  <dcterms:created xsi:type="dcterms:W3CDTF">2015-06-26T11:05:31Z</dcterms:created>
  <dcterms:modified xsi:type="dcterms:W3CDTF">2019-10-10T16:11:46Z</dcterms:modified>
</cp:coreProperties>
</file>