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76" r:id="rId3"/>
    <p:sldId id="597" r:id="rId4"/>
    <p:sldId id="598" r:id="rId5"/>
    <p:sldId id="593" r:id="rId6"/>
    <p:sldId id="588" r:id="rId7"/>
    <p:sldId id="567" r:id="rId8"/>
    <p:sldId id="594" r:id="rId9"/>
    <p:sldId id="591" r:id="rId10"/>
    <p:sldId id="596" r:id="rId11"/>
    <p:sldId id="599" r:id="rId12"/>
  </p:sldIdLst>
  <p:sldSz cx="12192000" cy="6858000"/>
  <p:notesSz cx="6797675" cy="9926638"/>
  <p:embeddedFontLst>
    <p:embeddedFont>
      <p:font typeface="Times" panose="02020603050405020304" pitchFamily="18" charset="0"/>
      <p:regular r:id="rId15"/>
      <p:bold r:id="rId16"/>
      <p:italic r:id="rId17"/>
      <p:boldItalic r:id="rId18"/>
    </p:embeddedFont>
    <p:embeddedFont>
      <p:font typeface="Street Corner Bold" panose="02000400000000000000" pitchFamily="2" charset="0"/>
      <p:regular r:id="rId19"/>
    </p:embeddedFont>
    <p:embeddedFont>
      <p:font typeface="Street Corner" panose="020004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G Small Town Southern Girl" panose="02000505000000020004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7"/>
    <a:srgbClr val="702285"/>
    <a:srgbClr val="003377"/>
    <a:srgbClr val="233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81144" autoAdjust="0"/>
  </p:normalViewPr>
  <p:slideViewPr>
    <p:cSldViewPr snapToGrid="0">
      <p:cViewPr varScale="1">
        <p:scale>
          <a:sx n="60" d="100"/>
          <a:sy n="60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0232E5-BAEF-44A7-9A08-C285ACC3D45B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101C48B-6450-4433-94B6-37C146DDD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76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0E9436F-ED48-40D5-B1E3-47DC3311AAC9}" type="datetimeFigureOut">
              <a:rPr lang="en-GB" smtClean="0"/>
              <a:t>22/05/2019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9D76F76-7F96-455F-A2BD-9A7A1A3B54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199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1pPr>
            <a:lvl2pPr marL="714326" indent="-274619"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2pPr>
            <a:lvl3pPr marL="1098474" indent="-219060"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3pPr>
            <a:lvl4pPr marL="1538182" indent="-219060"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4pPr>
            <a:lvl5pPr marL="1977889" indent="-219060"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5pPr>
            <a:lvl6pPr marL="2435057" indent="-219060" eaLnBrk="0" fontAlgn="base" hangingPunct="0">
              <a:spcBef>
                <a:spcPct val="0"/>
              </a:spcBef>
              <a:spcAft>
                <a:spcPct val="0"/>
              </a:spcAft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6pPr>
            <a:lvl7pPr marL="2892225" indent="-219060" eaLnBrk="0" fontAlgn="base" hangingPunct="0">
              <a:spcBef>
                <a:spcPct val="0"/>
              </a:spcBef>
              <a:spcAft>
                <a:spcPct val="0"/>
              </a:spcAft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7pPr>
            <a:lvl8pPr marL="3349394" indent="-219060" eaLnBrk="0" fontAlgn="base" hangingPunct="0">
              <a:spcBef>
                <a:spcPct val="0"/>
              </a:spcBef>
              <a:spcAft>
                <a:spcPct val="0"/>
              </a:spcAft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8pPr>
            <a:lvl9pPr marL="3806562" indent="-219060" eaLnBrk="0" fontAlgn="base" hangingPunct="0">
              <a:spcBef>
                <a:spcPct val="0"/>
              </a:spcBef>
              <a:spcAft>
                <a:spcPct val="0"/>
              </a:spcAft>
              <a:defRPr sz="46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9pPr>
          </a:lstStyle>
          <a:p>
            <a:fld id="{79490752-7FF7-4E1E-B8DA-6869854AF127}" type="slidenum">
              <a:rPr lang="en-GB" altLang="en-US" sz="1200" b="0" baseline="0">
                <a:solidFill>
                  <a:prstClr val="black"/>
                </a:solidFill>
                <a:latin typeface="Times" panose="02020603050405020304" pitchFamily="18" charset="0"/>
              </a:rPr>
              <a:pPr/>
              <a:t>1</a:t>
            </a:fld>
            <a:endParaRPr lang="en-GB" altLang="en-US" sz="1200" b="0" baseline="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28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1pPr>
            <a:lvl2pPr marL="749785" indent="-288379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2pPr>
            <a:lvl3pPr marL="1153516" indent="-230703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3pPr>
            <a:lvl4pPr marL="1614922" indent="-230703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4pPr>
            <a:lvl5pPr marL="2076328" indent="-230703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5pPr>
            <a:lvl6pPr marL="2537734" indent="-230703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6pPr>
            <a:lvl7pPr marL="2999141" indent="-230703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7pPr>
            <a:lvl8pPr marL="3460547" indent="-230703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8pPr>
            <a:lvl9pPr marL="3921953" indent="-230703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9pPr>
          </a:lstStyle>
          <a:p>
            <a:fld id="{6EC845B1-99F4-40B8-ABA7-CA7996191278}" type="slidenum">
              <a:rPr lang="en-GB" altLang="en-US" sz="1200" b="0" baseline="0">
                <a:solidFill>
                  <a:srgbClr val="000000"/>
                </a:solidFill>
                <a:latin typeface="Times" panose="02020603050405020304" pitchFamily="18" charset="0"/>
              </a:rPr>
              <a:pPr/>
              <a:t>2</a:t>
            </a:fld>
            <a:endParaRPr lang="en-GB" altLang="en-US" sz="1200" b="0" baseline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1BC85-F3AC-4FD8-B73F-AA5E3794828B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7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4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23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91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9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31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6F76-7F96-455F-A2BD-9A7A1A3B54F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591"/>
            <a:ext cx="9144000" cy="2388053"/>
          </a:xfrm>
          <a:prstGeom prst="rect">
            <a:avLst/>
          </a:prstGeom>
        </p:spPr>
        <p:txBody>
          <a:bodyPr anchor="b"/>
          <a:lstStyle>
            <a:lvl1pPr algn="ctr">
              <a:defRPr sz="484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1813"/>
            <a:ext cx="9144000" cy="1655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9"/>
            </a:lvl1pPr>
            <a:lvl2pPr marL="369463" indent="0" algn="ctr">
              <a:buNone/>
              <a:defRPr sz="1616"/>
            </a:lvl2pPr>
            <a:lvl3pPr marL="738927" indent="0" algn="ctr">
              <a:buNone/>
              <a:defRPr sz="1455"/>
            </a:lvl3pPr>
            <a:lvl4pPr marL="1108390" indent="0" algn="ctr">
              <a:buNone/>
              <a:defRPr sz="1293"/>
            </a:lvl4pPr>
            <a:lvl5pPr marL="1477853" indent="0" algn="ctr">
              <a:buNone/>
              <a:defRPr sz="1293"/>
            </a:lvl5pPr>
            <a:lvl6pPr marL="1847317" indent="0" algn="ctr">
              <a:buNone/>
              <a:defRPr sz="1293"/>
            </a:lvl6pPr>
            <a:lvl7pPr marL="2216780" indent="0" algn="ctr">
              <a:buNone/>
              <a:defRPr sz="1293"/>
            </a:lvl7pPr>
            <a:lvl8pPr marL="2586243" indent="0" algn="ctr">
              <a:buNone/>
              <a:defRPr sz="1293"/>
            </a:lvl8pPr>
            <a:lvl9pPr marL="2955707" indent="0" algn="ctr">
              <a:buNone/>
              <a:defRPr sz="129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405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3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15" y="1826079"/>
            <a:ext cx="10515771" cy="4351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877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45" y="364673"/>
            <a:ext cx="2628943" cy="58129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15" y="364673"/>
            <a:ext cx="7722627" cy="58129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463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115" y="364673"/>
            <a:ext cx="10515771" cy="5812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761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590"/>
            <a:ext cx="9144000" cy="2388053"/>
          </a:xfrm>
          <a:prstGeom prst="rect">
            <a:avLst/>
          </a:prstGeom>
        </p:spPr>
        <p:txBody>
          <a:bodyPr anchor="b"/>
          <a:lstStyle>
            <a:lvl1pPr algn="ctr">
              <a:defRPr sz="5143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1812"/>
            <a:ext cx="9144000" cy="1655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57"/>
            </a:lvl1pPr>
            <a:lvl2pPr marL="391866" indent="0" algn="ctr">
              <a:buNone/>
              <a:defRPr sz="1714"/>
            </a:lvl2pPr>
            <a:lvl3pPr marL="783732" indent="0" algn="ctr">
              <a:buNone/>
              <a:defRPr sz="1543"/>
            </a:lvl3pPr>
            <a:lvl4pPr marL="1175598" indent="0" algn="ctr">
              <a:buNone/>
              <a:defRPr sz="1371"/>
            </a:lvl4pPr>
            <a:lvl5pPr marL="1567464" indent="0" algn="ctr">
              <a:buNone/>
              <a:defRPr sz="1371"/>
            </a:lvl5pPr>
            <a:lvl6pPr marL="1959331" indent="0" algn="ctr">
              <a:buNone/>
              <a:defRPr sz="1371"/>
            </a:lvl6pPr>
            <a:lvl7pPr marL="2351197" indent="0" algn="ctr">
              <a:buNone/>
              <a:defRPr sz="1371"/>
            </a:lvl7pPr>
            <a:lvl8pPr marL="2743063" indent="0" algn="ctr">
              <a:buNone/>
              <a:defRPr sz="1371"/>
            </a:lvl8pPr>
            <a:lvl9pPr marL="3134929" indent="0" algn="ctr">
              <a:buNone/>
              <a:defRPr sz="1371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9832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2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15" y="1826079"/>
            <a:ext cx="10515771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60405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710418"/>
            <a:ext cx="10515771" cy="2852057"/>
          </a:xfrm>
          <a:prstGeom prst="rect">
            <a:avLst/>
          </a:prstGeom>
        </p:spPr>
        <p:txBody>
          <a:bodyPr anchor="b"/>
          <a:lstStyle>
            <a:lvl1pPr>
              <a:defRPr sz="5143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4589690"/>
            <a:ext cx="10515771" cy="1499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/>
            </a:lvl1pPr>
            <a:lvl2pPr marL="391866" indent="0">
              <a:buNone/>
              <a:defRPr sz="1714"/>
            </a:lvl2pPr>
            <a:lvl3pPr marL="783732" indent="0">
              <a:buNone/>
              <a:defRPr sz="1543"/>
            </a:lvl3pPr>
            <a:lvl4pPr marL="1175598" indent="0">
              <a:buNone/>
              <a:defRPr sz="1371"/>
            </a:lvl4pPr>
            <a:lvl5pPr marL="1567464" indent="0">
              <a:buNone/>
              <a:defRPr sz="1371"/>
            </a:lvl5pPr>
            <a:lvl6pPr marL="1959331" indent="0">
              <a:buNone/>
              <a:defRPr sz="1371"/>
            </a:lvl6pPr>
            <a:lvl7pPr marL="2351197" indent="0">
              <a:buNone/>
              <a:defRPr sz="1371"/>
            </a:lvl7pPr>
            <a:lvl8pPr marL="2743063" indent="0">
              <a:buNone/>
              <a:defRPr sz="1371"/>
            </a:lvl8pPr>
            <a:lvl9pPr marL="3134929" indent="0">
              <a:buNone/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0536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2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15" y="1826079"/>
            <a:ext cx="5175785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101" y="1826079"/>
            <a:ext cx="5175785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0897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364672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26" y="1681843"/>
            <a:ext cx="5156969" cy="8232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26" y="2505076"/>
            <a:ext cx="5156969" cy="3684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1" y="1681843"/>
            <a:ext cx="5182626" cy="8232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71" y="2505076"/>
            <a:ext cx="5182626" cy="3684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4297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2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0522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7336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3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15" y="1826079"/>
            <a:ext cx="10515771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809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96" cy="1600200"/>
          </a:xfrm>
          <a:prstGeom prst="rect">
            <a:avLst/>
          </a:prstGeom>
        </p:spPr>
        <p:txBody>
          <a:bodyPr anchor="b"/>
          <a:lstStyle>
            <a:lvl1pPr>
              <a:defRPr sz="2743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626" y="987879"/>
            <a:ext cx="6172970" cy="4872718"/>
          </a:xfrm>
          <a:prstGeom prst="rect">
            <a:avLst/>
          </a:prstGeo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5" y="2057400"/>
            <a:ext cx="3932296" cy="381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71"/>
            </a:lvl1pPr>
            <a:lvl2pPr marL="391866" indent="0">
              <a:buNone/>
              <a:defRPr sz="1200"/>
            </a:lvl2pPr>
            <a:lvl3pPr marL="783732" indent="0">
              <a:buNone/>
              <a:defRPr sz="1029"/>
            </a:lvl3pPr>
            <a:lvl4pPr marL="1175598" indent="0">
              <a:buNone/>
              <a:defRPr sz="857"/>
            </a:lvl4pPr>
            <a:lvl5pPr marL="1567464" indent="0">
              <a:buNone/>
              <a:defRPr sz="857"/>
            </a:lvl5pPr>
            <a:lvl6pPr marL="1959331" indent="0">
              <a:buNone/>
              <a:defRPr sz="857"/>
            </a:lvl6pPr>
            <a:lvl7pPr marL="2351197" indent="0">
              <a:buNone/>
              <a:defRPr sz="857"/>
            </a:lvl7pPr>
            <a:lvl8pPr marL="2743063" indent="0">
              <a:buNone/>
              <a:defRPr sz="857"/>
            </a:lvl8pPr>
            <a:lvl9pPr marL="3134929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2338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96" cy="1600200"/>
          </a:xfrm>
          <a:prstGeom prst="rect">
            <a:avLst/>
          </a:prstGeom>
        </p:spPr>
        <p:txBody>
          <a:bodyPr anchor="b"/>
          <a:lstStyle>
            <a:lvl1pPr>
              <a:defRPr sz="2743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626" y="987879"/>
            <a:ext cx="6172970" cy="487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5" y="2057400"/>
            <a:ext cx="3932296" cy="381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71"/>
            </a:lvl1pPr>
            <a:lvl2pPr marL="391866" indent="0">
              <a:buNone/>
              <a:defRPr sz="1200"/>
            </a:lvl2pPr>
            <a:lvl3pPr marL="783732" indent="0">
              <a:buNone/>
              <a:defRPr sz="1029"/>
            </a:lvl3pPr>
            <a:lvl4pPr marL="1175598" indent="0">
              <a:buNone/>
              <a:defRPr sz="857"/>
            </a:lvl4pPr>
            <a:lvl5pPr marL="1567464" indent="0">
              <a:buNone/>
              <a:defRPr sz="857"/>
            </a:lvl5pPr>
            <a:lvl6pPr marL="1959331" indent="0">
              <a:buNone/>
              <a:defRPr sz="857"/>
            </a:lvl6pPr>
            <a:lvl7pPr marL="2351197" indent="0">
              <a:buNone/>
              <a:defRPr sz="857"/>
            </a:lvl7pPr>
            <a:lvl8pPr marL="2743063" indent="0">
              <a:buNone/>
              <a:defRPr sz="857"/>
            </a:lvl8pPr>
            <a:lvl9pPr marL="3134929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2207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2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15" y="1826079"/>
            <a:ext cx="10515771" cy="4351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4490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44" y="364672"/>
            <a:ext cx="2628942" cy="58129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15" y="364672"/>
            <a:ext cx="7722627" cy="58129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24595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710419"/>
            <a:ext cx="10515771" cy="2852057"/>
          </a:xfrm>
          <a:prstGeom prst="rect">
            <a:avLst/>
          </a:prstGeom>
        </p:spPr>
        <p:txBody>
          <a:bodyPr anchor="b"/>
          <a:lstStyle>
            <a:lvl1pPr>
              <a:defRPr sz="484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4589691"/>
            <a:ext cx="10515771" cy="1499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39"/>
            </a:lvl1pPr>
            <a:lvl2pPr marL="369463" indent="0">
              <a:buNone/>
              <a:defRPr sz="1616"/>
            </a:lvl2pPr>
            <a:lvl3pPr marL="738927" indent="0">
              <a:buNone/>
              <a:defRPr sz="1455"/>
            </a:lvl3pPr>
            <a:lvl4pPr marL="1108390" indent="0">
              <a:buNone/>
              <a:defRPr sz="1293"/>
            </a:lvl4pPr>
            <a:lvl5pPr marL="1477853" indent="0">
              <a:buNone/>
              <a:defRPr sz="1293"/>
            </a:lvl5pPr>
            <a:lvl6pPr marL="1847317" indent="0">
              <a:buNone/>
              <a:defRPr sz="1293"/>
            </a:lvl6pPr>
            <a:lvl7pPr marL="2216780" indent="0">
              <a:buNone/>
              <a:defRPr sz="1293"/>
            </a:lvl7pPr>
            <a:lvl8pPr marL="2586243" indent="0">
              <a:buNone/>
              <a:defRPr sz="1293"/>
            </a:lvl8pPr>
            <a:lvl9pPr marL="2955707" indent="0">
              <a:buNone/>
              <a:defRPr sz="12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183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3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15" y="1826079"/>
            <a:ext cx="5175784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101" y="1826079"/>
            <a:ext cx="5175784" cy="43515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2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364673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26" y="1681844"/>
            <a:ext cx="5156969" cy="8232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39" b="1"/>
            </a:lvl1pPr>
            <a:lvl2pPr marL="369463" indent="0">
              <a:buNone/>
              <a:defRPr sz="1616" b="1"/>
            </a:lvl2pPr>
            <a:lvl3pPr marL="738927" indent="0">
              <a:buNone/>
              <a:defRPr sz="1455" b="1"/>
            </a:lvl3pPr>
            <a:lvl4pPr marL="1108390" indent="0">
              <a:buNone/>
              <a:defRPr sz="1293" b="1"/>
            </a:lvl4pPr>
            <a:lvl5pPr marL="1477853" indent="0">
              <a:buNone/>
              <a:defRPr sz="1293" b="1"/>
            </a:lvl5pPr>
            <a:lvl6pPr marL="1847317" indent="0">
              <a:buNone/>
              <a:defRPr sz="1293" b="1"/>
            </a:lvl6pPr>
            <a:lvl7pPr marL="2216780" indent="0">
              <a:buNone/>
              <a:defRPr sz="1293" b="1"/>
            </a:lvl7pPr>
            <a:lvl8pPr marL="2586243" indent="0">
              <a:buNone/>
              <a:defRPr sz="1293" b="1"/>
            </a:lvl8pPr>
            <a:lvl9pPr marL="2955707" indent="0">
              <a:buNone/>
              <a:defRPr sz="12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26" y="2505076"/>
            <a:ext cx="5156969" cy="3684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1" y="1681844"/>
            <a:ext cx="5182627" cy="8232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39" b="1"/>
            </a:lvl1pPr>
            <a:lvl2pPr marL="369463" indent="0">
              <a:buNone/>
              <a:defRPr sz="1616" b="1"/>
            </a:lvl2pPr>
            <a:lvl3pPr marL="738927" indent="0">
              <a:buNone/>
              <a:defRPr sz="1455" b="1"/>
            </a:lvl3pPr>
            <a:lvl4pPr marL="1108390" indent="0">
              <a:buNone/>
              <a:defRPr sz="1293" b="1"/>
            </a:lvl4pPr>
            <a:lvl5pPr marL="1477853" indent="0">
              <a:buNone/>
              <a:defRPr sz="1293" b="1"/>
            </a:lvl5pPr>
            <a:lvl6pPr marL="1847317" indent="0">
              <a:buNone/>
              <a:defRPr sz="1293" b="1"/>
            </a:lvl6pPr>
            <a:lvl7pPr marL="2216780" indent="0">
              <a:buNone/>
              <a:defRPr sz="1293" b="1"/>
            </a:lvl7pPr>
            <a:lvl8pPr marL="2586243" indent="0">
              <a:buNone/>
              <a:defRPr sz="1293" b="1"/>
            </a:lvl8pPr>
            <a:lvl9pPr marL="2955707" indent="0">
              <a:buNone/>
              <a:defRPr sz="12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71" y="2505076"/>
            <a:ext cx="5182627" cy="3684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359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5" y="364673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483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9976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96" cy="1600200"/>
          </a:xfrm>
          <a:prstGeom prst="rect">
            <a:avLst/>
          </a:prstGeom>
        </p:spPr>
        <p:txBody>
          <a:bodyPr anchor="b"/>
          <a:lstStyle>
            <a:lvl1pPr>
              <a:defRPr sz="2586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626" y="987879"/>
            <a:ext cx="6172971" cy="4872718"/>
          </a:xfrm>
          <a:prstGeom prst="rect">
            <a:avLst/>
          </a:prstGeom>
        </p:spPr>
        <p:txBody>
          <a:bodyPr/>
          <a:lstStyle>
            <a:lvl1pPr>
              <a:defRPr sz="2586"/>
            </a:lvl1pPr>
            <a:lvl2pPr>
              <a:defRPr sz="2263"/>
            </a:lvl2pPr>
            <a:lvl3pPr>
              <a:defRPr sz="1939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5" y="2057401"/>
            <a:ext cx="3932296" cy="381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3"/>
            </a:lvl1pPr>
            <a:lvl2pPr marL="369463" indent="0">
              <a:buNone/>
              <a:defRPr sz="1131"/>
            </a:lvl2pPr>
            <a:lvl3pPr marL="738927" indent="0">
              <a:buNone/>
              <a:defRPr sz="970"/>
            </a:lvl3pPr>
            <a:lvl4pPr marL="1108390" indent="0">
              <a:buNone/>
              <a:defRPr sz="808"/>
            </a:lvl4pPr>
            <a:lvl5pPr marL="1477853" indent="0">
              <a:buNone/>
              <a:defRPr sz="808"/>
            </a:lvl5pPr>
            <a:lvl6pPr marL="1847317" indent="0">
              <a:buNone/>
              <a:defRPr sz="808"/>
            </a:lvl6pPr>
            <a:lvl7pPr marL="2216780" indent="0">
              <a:buNone/>
              <a:defRPr sz="808"/>
            </a:lvl7pPr>
            <a:lvl8pPr marL="2586243" indent="0">
              <a:buNone/>
              <a:defRPr sz="808"/>
            </a:lvl8pPr>
            <a:lvl9pPr marL="2955707" indent="0">
              <a:buNone/>
              <a:defRPr sz="8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795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5" y="457200"/>
            <a:ext cx="3932296" cy="1600200"/>
          </a:xfrm>
          <a:prstGeom prst="rect">
            <a:avLst/>
          </a:prstGeom>
        </p:spPr>
        <p:txBody>
          <a:bodyPr anchor="b"/>
          <a:lstStyle>
            <a:lvl1pPr>
              <a:defRPr sz="2586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626" y="987879"/>
            <a:ext cx="6172971" cy="487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86"/>
            </a:lvl1pPr>
            <a:lvl2pPr marL="369463" indent="0">
              <a:buNone/>
              <a:defRPr sz="2263"/>
            </a:lvl2pPr>
            <a:lvl3pPr marL="738927" indent="0">
              <a:buNone/>
              <a:defRPr sz="1939"/>
            </a:lvl3pPr>
            <a:lvl4pPr marL="1108390" indent="0">
              <a:buNone/>
              <a:defRPr sz="1616"/>
            </a:lvl4pPr>
            <a:lvl5pPr marL="1477853" indent="0">
              <a:buNone/>
              <a:defRPr sz="1616"/>
            </a:lvl5pPr>
            <a:lvl6pPr marL="1847317" indent="0">
              <a:buNone/>
              <a:defRPr sz="1616"/>
            </a:lvl6pPr>
            <a:lvl7pPr marL="2216780" indent="0">
              <a:buNone/>
              <a:defRPr sz="1616"/>
            </a:lvl7pPr>
            <a:lvl8pPr marL="2586243" indent="0">
              <a:buNone/>
              <a:defRPr sz="1616"/>
            </a:lvl8pPr>
            <a:lvl9pPr marL="2955707" indent="0">
              <a:buNone/>
              <a:defRPr sz="161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5" y="2057401"/>
            <a:ext cx="3932296" cy="381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3"/>
            </a:lvl1pPr>
            <a:lvl2pPr marL="369463" indent="0">
              <a:buNone/>
              <a:defRPr sz="1131"/>
            </a:lvl2pPr>
            <a:lvl3pPr marL="738927" indent="0">
              <a:buNone/>
              <a:defRPr sz="970"/>
            </a:lvl3pPr>
            <a:lvl4pPr marL="1108390" indent="0">
              <a:buNone/>
              <a:defRPr sz="808"/>
            </a:lvl4pPr>
            <a:lvl5pPr marL="1477853" indent="0">
              <a:buNone/>
              <a:defRPr sz="808"/>
            </a:lvl5pPr>
            <a:lvl6pPr marL="1847317" indent="0">
              <a:buNone/>
              <a:defRPr sz="808"/>
            </a:lvl6pPr>
            <a:lvl7pPr marL="2216780" indent="0">
              <a:buNone/>
              <a:defRPr sz="808"/>
            </a:lvl7pPr>
            <a:lvl8pPr marL="2586243" indent="0">
              <a:buNone/>
              <a:defRPr sz="808"/>
            </a:lvl8pPr>
            <a:lvl9pPr marL="2955707" indent="0">
              <a:buNone/>
              <a:defRPr sz="8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9635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Mind-logo-R0-G51-B119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4796" y="5651049"/>
            <a:ext cx="2504081" cy="8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75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5pPr>
      <a:lvl6pPr marL="369463" algn="ctr" rtl="0" fontAlgn="base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6pPr>
      <a:lvl7pPr marL="738927" algn="ctr" rtl="0" fontAlgn="base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7pPr>
      <a:lvl8pPr marL="1108390" algn="ctr" rtl="0" fontAlgn="base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8pPr>
      <a:lvl9pPr marL="1477853" algn="ctr" rtl="0" fontAlgn="base">
        <a:spcBef>
          <a:spcPct val="0"/>
        </a:spcBef>
        <a:spcAft>
          <a:spcPct val="0"/>
        </a:spcAft>
        <a:defRPr sz="347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7097" indent="-277097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00378" indent="-230915" algn="l" rtl="0" eaLnBrk="0" fontAlgn="base" hangingPunct="0">
        <a:spcBef>
          <a:spcPct val="20000"/>
        </a:spcBef>
        <a:spcAft>
          <a:spcPct val="0"/>
        </a:spcAft>
        <a:buChar char="–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922376" indent="-183449" algn="l" rtl="0" eaLnBrk="0" fontAlgn="base" hangingPunct="0">
        <a:spcBef>
          <a:spcPct val="20000"/>
        </a:spcBef>
        <a:spcAft>
          <a:spcPct val="0"/>
        </a:spcAft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293122" indent="-184732" algn="l" rtl="0" eaLnBrk="0" fontAlgn="base" hangingPunct="0">
        <a:spcBef>
          <a:spcPct val="20000"/>
        </a:spcBef>
        <a:spcAft>
          <a:spcPct val="0"/>
        </a:spcAft>
        <a:buChar char="–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662585" indent="-184732" algn="l" rtl="0" eaLnBrk="0" fontAlgn="base" hangingPunct="0">
        <a:spcBef>
          <a:spcPct val="20000"/>
        </a:spcBef>
        <a:spcAft>
          <a:spcPct val="0"/>
        </a:spcAft>
        <a:buChar char="»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032048" indent="-184732" algn="l" defTabSz="738927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6pPr>
      <a:lvl7pPr marL="2401512" indent="-184732" algn="l" defTabSz="738927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2770975" indent="-184732" algn="l" defTabSz="738927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8pPr>
      <a:lvl9pPr marL="3140438" indent="-184732" algn="l" defTabSz="738927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1pPr>
      <a:lvl2pPr marL="369463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738927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1108390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4pPr>
      <a:lvl5pPr marL="1477853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5pPr>
      <a:lvl6pPr marL="1847317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6pPr>
      <a:lvl7pPr marL="2216780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2586243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8pPr>
      <a:lvl9pPr marL="2955707" algn="l" defTabSz="738927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Mind-logo-R0-G51-B11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95" y="5651048"/>
            <a:ext cx="2504081" cy="8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3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86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5pPr>
      <a:lvl6pPr marL="391866" algn="ctr" rtl="0" fontAlgn="base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6pPr>
      <a:lvl7pPr marL="783732" algn="ctr" rtl="0" fontAlgn="base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7pPr>
      <a:lvl8pPr marL="1175598" algn="ctr" rtl="0" fontAlgn="base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8pPr>
      <a:lvl9pPr marL="1567464" algn="ctr" rtl="0" fontAlgn="base">
        <a:spcBef>
          <a:spcPct val="0"/>
        </a:spcBef>
        <a:spcAft>
          <a:spcPct val="0"/>
        </a:spcAft>
        <a:defRPr sz="3686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93900" indent="-293900" algn="l" rtl="0" eaLnBrk="0" fontAlgn="base" hangingPunct="0">
        <a:spcBef>
          <a:spcPct val="20000"/>
        </a:spcBef>
        <a:spcAft>
          <a:spcPct val="0"/>
        </a:spcAft>
        <a:buChar char="•"/>
        <a:defRPr sz="2828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305" indent="-194573" algn="l" rtl="0" eaLnBrk="0" fontAlgn="base" hangingPunct="0">
        <a:spcBef>
          <a:spcPct val="20000"/>
        </a:spcBef>
        <a:spcAft>
          <a:spcPct val="0"/>
        </a:spcAft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indent="-195933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lnSpc>
          <a:spcPct val="90000"/>
        </a:lnSpc>
        <a:spcBef>
          <a:spcPts val="429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6283" y="5911275"/>
            <a:ext cx="2675980" cy="3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1pPr>
            <a:lvl2pPr marL="742950" indent="-285750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2pPr>
            <a:lvl3pPr marL="1143000" indent="-228600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3pPr>
            <a:lvl4pPr marL="1600200" indent="-228600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4pPr>
            <a:lvl5pPr marL="2057400" indent="-228600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9pPr>
          </a:lstStyle>
          <a:p>
            <a:pPr defTabSz="73892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909" b="0" dirty="0">
                <a:solidFill>
                  <a:srgbClr val="003377"/>
                </a:solidFill>
                <a:latin typeface="Street Corner Bold" panose="02000400000000000000" pitchFamily="2" charset="0"/>
              </a:rPr>
              <a:t>mind.org.uk</a:t>
            </a:r>
            <a:endParaRPr lang="en-US" altLang="en-US" sz="2909" b="0" dirty="0">
              <a:solidFill>
                <a:srgbClr val="003377"/>
              </a:solidFill>
              <a:latin typeface="Street Corner Bold" panose="02000400000000000000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7946" y="1082487"/>
            <a:ext cx="8995952" cy="209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2E8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11" tIns="30605" rIns="61211" bIns="30605">
            <a:spAutoFit/>
          </a:bodyPr>
          <a:lstStyle>
            <a:lvl1pPr defTabSz="757238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1pPr>
            <a:lvl2pPr marL="742950" indent="-285750" defTabSz="757238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2pPr>
            <a:lvl3pPr marL="1143000" indent="-228600" defTabSz="757238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3pPr>
            <a:lvl4pPr marL="1600200" indent="-228600" defTabSz="757238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4pPr>
            <a:lvl5pPr marL="2057400" indent="-228600" defTabSz="757238"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4200" b="1" baseline="-25000">
                <a:solidFill>
                  <a:srgbClr val="0099FF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0" baseline="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Maintaining the momentum</a:t>
            </a:r>
            <a:endParaRPr lang="en-US" altLang="en-US" sz="2400" b="0" baseline="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baseline="0" dirty="0" smtClean="0">
                <a:solidFill>
                  <a:srgbClr val="003377"/>
                </a:solidFill>
                <a:latin typeface="Street Corner" panose="02000400000000000000" pitchFamily="2" charset="0"/>
              </a:rPr>
              <a:t>Paul Farmer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baseline="0" dirty="0" smtClean="0">
                <a:solidFill>
                  <a:srgbClr val="003377"/>
                </a:solidFill>
                <a:latin typeface="Street Corner" panose="02000400000000000000" pitchFamily="2" charset="0"/>
              </a:rPr>
              <a:t>Chief Executive</a:t>
            </a:r>
            <a:endParaRPr lang="en-US" altLang="en-US" sz="2400" b="0" baseline="0" dirty="0" smtClean="0">
              <a:solidFill>
                <a:srgbClr val="003A77"/>
              </a:solidFill>
              <a:latin typeface="Street Corner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8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98" y="1328774"/>
            <a:ext cx="8289844" cy="36282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KG Small Town Southern Girl" panose="02000505000000020004" pitchFamily="2" charset="0"/>
              </a:rPr>
              <a:t> 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- Newquay Wellbeing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St Austell Wellbeing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- Newquay Fitness to Wellbeing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Art for Wellbeing (Newquay and Bodmin)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Music for Wellbeing (Bodmin)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Walking for Wellbeing (Newquay and Bodmin)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Yoga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for Wellbeing (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Bodmin and Falmouth)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Soil to Soup and  SPADES (Bodmin) and Falmouth Allotment group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	Bodmin Charity Shop providing Mentoring into Work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	- Community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Café’s (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Falmouth and Truro)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Street Corner" panose="02000400000000000000" pitchFamily="2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Get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Set to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Go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programme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 in partnership with Sport England and the Cornwall Sports Partnership 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Street Corner" panose="02000400000000000000" pitchFamily="2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It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treet Corner" panose="02000400000000000000" pitchFamily="2" charset="0"/>
              </a:rPr>
              <a:t>aims to improve the quality of life for anyone with a mental heath problem through access to sport and physical activity in the local community.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358" y="208549"/>
            <a:ext cx="10764252" cy="149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KG Small Town Southern Girl" panose="02000505000000020004" pitchFamily="2" charset="0"/>
              </a:rPr>
              <a:t>Restormel</a:t>
            </a:r>
            <a:r>
              <a:rPr lang="en-US" sz="3600" dirty="0">
                <a:solidFill>
                  <a:srgbClr val="7030A0"/>
                </a:solidFill>
                <a:latin typeface="KG Small Town Southern Girl" panose="02000505000000020004" pitchFamily="2" charset="0"/>
              </a:rPr>
              <a:t> and Carrick Mind provide a range of preventative wellbeing services to support people living in Cornwall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76" y="1489839"/>
            <a:ext cx="2705100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10" y="3528189"/>
            <a:ext cx="27051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ver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63" y="-390198"/>
            <a:ext cx="10539663" cy="73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97" y="96058"/>
            <a:ext cx="9699171" cy="1604750"/>
          </a:xfrm>
        </p:spPr>
        <p:txBody>
          <a:bodyPr anchor="t"/>
          <a:lstStyle/>
          <a:p>
            <a:r>
              <a:rPr lang="en-GB" sz="4628" dirty="0">
                <a:solidFill>
                  <a:srgbClr val="7030A0"/>
                </a:solidFill>
                <a:latin typeface="KG Small Town Southern Girl" panose="02000505000000020004" pitchFamily="2" charset="0"/>
              </a:rPr>
              <a:t>Mental Health – a crucial priority  </a:t>
            </a:r>
            <a:r>
              <a:rPr lang="en-GB" sz="5571" dirty="0">
                <a:solidFill>
                  <a:srgbClr val="7030A0"/>
                </a:solidFill>
                <a:latin typeface="KG Small Town Southern Girl" panose="02000505000000020004" pitchFamily="2" charset="0"/>
              </a:rPr>
              <a:t/>
            </a:r>
            <a:br>
              <a:rPr lang="en-GB" sz="5571" dirty="0">
                <a:solidFill>
                  <a:srgbClr val="7030A0"/>
                </a:solidFill>
                <a:latin typeface="KG Small Town Southern Girl" panose="02000505000000020004" pitchFamily="2" charset="0"/>
              </a:rPr>
            </a:br>
            <a:r>
              <a:rPr lang="en-GB" sz="5143" dirty="0">
                <a:solidFill>
                  <a:srgbClr val="7030A0"/>
                </a:solidFill>
                <a:latin typeface="KG Small Town Southern Girl" panose="02000505000000020004" pitchFamily="2" charset="0"/>
              </a:rPr>
              <a:t/>
            </a:r>
            <a:br>
              <a:rPr lang="en-GB" sz="5143" dirty="0">
                <a:solidFill>
                  <a:srgbClr val="7030A0"/>
                </a:solidFill>
                <a:latin typeface="KG Small Town Southern Girl" panose="02000505000000020004" pitchFamily="2" charset="0"/>
              </a:rPr>
            </a:br>
            <a:endParaRPr lang="en-GB" sz="5143" dirty="0">
              <a:solidFill>
                <a:srgbClr val="7030A0"/>
              </a:solidFill>
              <a:latin typeface="KG Small Town Southern Girl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81" y="1045956"/>
            <a:ext cx="2101155" cy="2973333"/>
          </a:xfrm>
          <a:prstGeom prst="rect">
            <a:avLst/>
          </a:prstGeom>
        </p:spPr>
      </p:pic>
      <p:pic>
        <p:nvPicPr>
          <p:cNvPr id="6" name="Picture 2" descr="Image result for heads together head b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7" y="4363452"/>
            <a:ext cx="3594824" cy="20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89" y="3736122"/>
            <a:ext cx="2101155" cy="297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9" y="1070997"/>
            <a:ext cx="4067601" cy="2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971" y="163513"/>
            <a:ext cx="10301796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7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69463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738927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108390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477853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4400" dirty="0" smtClean="0">
                <a:solidFill>
                  <a:srgbClr val="7030A0"/>
                </a:solidFill>
                <a:latin typeface="KG Small Town Southern Girl" panose="02000505000000020004" pitchFamily="2" charset="0"/>
              </a:rPr>
              <a:t>NHS long-term plan</a:t>
            </a:r>
            <a:endParaRPr lang="en-GB" sz="4400" dirty="0">
              <a:solidFill>
                <a:srgbClr val="7030A0"/>
              </a:solidFill>
              <a:latin typeface="KG Small Town Southern Girl" panose="02000505000000020004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79970" y="995363"/>
            <a:ext cx="11361820" cy="1897037"/>
          </a:xfrm>
          <a:prstGeom prst="rect">
            <a:avLst/>
          </a:prstGeom>
        </p:spPr>
        <p:txBody>
          <a:bodyPr>
            <a:noAutofit/>
          </a:bodyPr>
          <a:lstStyle>
            <a:lvl1pPr marL="277097" indent="-27709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378" indent="-2309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2376" indent="-18344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122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585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204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512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0975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43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600" dirty="0" smtClean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The headline </a:t>
            </a:r>
            <a: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ambition is to deliver ‘world-class’ mental health care, when and where children, adults and older people need it</a:t>
            </a:r>
            <a:r>
              <a:rPr lang="en-GB" sz="1600" dirty="0" smtClean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.</a:t>
            </a:r>
            <a: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The NHS Long Term Plan published on 7 January 2019 commits to grow investment in mental health services faster than the overall NHS budget. This creates </a:t>
            </a:r>
            <a:r>
              <a:rPr lang="en-GB" sz="1600" dirty="0">
                <a:solidFill>
                  <a:srgbClr val="702285"/>
                </a:solidFill>
                <a:latin typeface="Street Corner Bold" panose="02000400000000000000" pitchFamily="2" charset="0"/>
                <a:cs typeface="Arial" panose="020B0604020202020204" pitchFamily="34" charset="0"/>
              </a:rPr>
              <a:t>a new </a:t>
            </a:r>
            <a:r>
              <a:rPr lang="en-GB" sz="1600" dirty="0" err="1">
                <a:solidFill>
                  <a:srgbClr val="702285"/>
                </a:solidFill>
                <a:latin typeface="Street Corner Bold" panose="02000400000000000000" pitchFamily="2" charset="0"/>
                <a:cs typeface="Arial" panose="020B0604020202020204" pitchFamily="34" charset="0"/>
              </a:rPr>
              <a:t>ringfenced</a:t>
            </a:r>
            <a:r>
              <a:rPr lang="en-GB" sz="1600" dirty="0">
                <a:solidFill>
                  <a:srgbClr val="702285"/>
                </a:solidFill>
                <a:latin typeface="Street Corner Bold" panose="02000400000000000000" pitchFamily="2" charset="0"/>
                <a:cs typeface="Arial" panose="020B0604020202020204" pitchFamily="34" charset="0"/>
              </a:rPr>
              <a:t> local investment fund worth at least £2.3 billion a year by 2023/24</a:t>
            </a:r>
            <a: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. Further, the NHS made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a new commitment that funding for children and young people’s mental health services will grow faster than both overall NHS funding and total mental health spending</a:t>
            </a:r>
            <a:r>
              <a:rPr lang="en-GB" sz="1600" dirty="0">
                <a:solidFill>
                  <a:srgbClr val="233E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. This will </a:t>
            </a:r>
            <a:r>
              <a:rPr lang="en-GB" sz="1600" dirty="0">
                <a:solidFill>
                  <a:srgbClr val="003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support, among other things:</a:t>
            </a:r>
            <a:endParaRPr lang="en-US" sz="1600" dirty="0">
              <a:solidFill>
                <a:srgbClr val="003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-1002" r="1599" b="1002"/>
          <a:stretch/>
        </p:blipFill>
        <p:spPr>
          <a:xfrm>
            <a:off x="8136678" y="2892400"/>
            <a:ext cx="3805112" cy="2293749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43492" y="2703606"/>
            <a:ext cx="6501912" cy="3506125"/>
          </a:xfrm>
          <a:prstGeom prst="rect">
            <a:avLst/>
          </a:prstGeom>
        </p:spPr>
        <p:txBody>
          <a:bodyPr>
            <a:noAutofit/>
          </a:bodyPr>
          <a:lstStyle>
            <a:lvl1pPr marL="277097" indent="-27709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378" indent="-2309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2376" indent="-18344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122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585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204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512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0975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43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Significantly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more children and young people from </a:t>
            </a: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0 to 25 years old to access timely and appropriate mental health care. NHS-funded school and college-based Mental Health Support Teams will also be available in at least one fifth of the country by 2023.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Street Corner" panose="020004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People with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moderate to severe mental illness </a:t>
            </a: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will access better quality care across primary and community teams,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have greater choice and control </a:t>
            </a: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over the care they receive, and be supported to lead fulfilling lives.</a:t>
            </a:r>
          </a:p>
          <a:p>
            <a:pPr lvl="0"/>
            <a:endParaRPr lang="en-GB" sz="1400" dirty="0">
              <a:latin typeface="Street Corner" panose="02000400000000000000" pitchFamily="2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Perinatal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mental health care </a:t>
            </a:r>
            <a:r>
              <a:rPr lang="en-GB" sz="1400" dirty="0" smtClean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will be expanded </a:t>
            </a:r>
            <a:r>
              <a:rPr lang="en-GB" sz="1400" dirty="0" smtClean="0">
                <a:latin typeface="Street Corner" panose="02000400000000000000" pitchFamily="2" charset="0"/>
                <a:cs typeface="Arial" panose="020B0604020202020204" pitchFamily="34" charset="0"/>
              </a:rPr>
              <a:t>for </a:t>
            </a: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women who need specialist mental health care during and following pregnancy.</a:t>
            </a:r>
          </a:p>
          <a:p>
            <a:pPr lvl="0"/>
            <a:endParaRPr lang="en-GB" sz="1400" dirty="0">
              <a:latin typeface="Street Corner" panose="020004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The NHS will provide a single-point of access and timely, age-appropriate,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  <a:cs typeface="Arial" panose="020B0604020202020204" pitchFamily="34" charset="0"/>
              </a:rPr>
              <a:t>universal mental health crisis care </a:t>
            </a:r>
            <a:r>
              <a:rPr lang="en-GB" sz="1400" dirty="0">
                <a:latin typeface="Street Corner" panose="02000400000000000000" pitchFamily="2" charset="0"/>
                <a:cs typeface="Arial" panose="020B0604020202020204" pitchFamily="34" charset="0"/>
              </a:rPr>
              <a:t>for everyone, accessible via NHS 111.</a:t>
            </a: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971" y="163513"/>
            <a:ext cx="10301796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7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69463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738927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108390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477853" algn="ctr" rtl="0" fontAlgn="base">
              <a:spcBef>
                <a:spcPct val="0"/>
              </a:spcBef>
              <a:spcAft>
                <a:spcPct val="0"/>
              </a:spcAft>
              <a:defRPr sz="3475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440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CYP and Perinatal (By </a:t>
            </a:r>
            <a:r>
              <a:rPr lang="en-GB" sz="4400" dirty="0">
                <a:solidFill>
                  <a:srgbClr val="702285"/>
                </a:solidFill>
                <a:latin typeface="KG Small Town Southern Girl" panose="02000505000000020004" pitchFamily="2" charset="0"/>
              </a:rPr>
              <a:t>2023/24) 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79970" y="995362"/>
            <a:ext cx="7090071" cy="5862637"/>
          </a:xfrm>
          <a:prstGeom prst="rect">
            <a:avLst/>
          </a:prstGeom>
        </p:spPr>
        <p:txBody>
          <a:bodyPr>
            <a:noAutofit/>
          </a:bodyPr>
          <a:lstStyle>
            <a:lvl1pPr marL="277097" indent="-27709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378" indent="-2309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2376" indent="-18344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122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585" indent="-184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204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512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0975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438" indent="-184732" algn="l" defTabSz="738927" rtl="0" eaLnBrk="1" latinLnBrk="0" hangingPunct="1">
              <a:lnSpc>
                <a:spcPct val="90000"/>
              </a:lnSpc>
              <a:spcBef>
                <a:spcPts val="404"/>
              </a:spcBef>
              <a:buFont typeface="Arial" panose="020B0604020202020204" pitchFamily="34" charset="0"/>
              <a:buChar char="•"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  <a:p>
            <a:pPr marL="285750" indent="-285750"/>
            <a:endParaRPr lang="en-GB" sz="2000" dirty="0" smtClean="0">
              <a:solidFill>
                <a:srgbClr val="003377"/>
              </a:solidFill>
              <a:latin typeface="Street Corner" panose="02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274" y="843845"/>
            <a:ext cx="101174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702285"/>
                </a:solidFill>
                <a:latin typeface="Street Corner Bold" panose="02000400000000000000" pitchFamily="2" charset="0"/>
              </a:rPr>
              <a:t>Children </a:t>
            </a:r>
            <a:r>
              <a:rPr lang="en-GB" sz="1600" dirty="0">
                <a:solidFill>
                  <a:srgbClr val="702285"/>
                </a:solidFill>
                <a:latin typeface="Street Corner Bold" panose="02000400000000000000" pitchFamily="2" charset="0"/>
              </a:rPr>
              <a:t>and Young People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At least an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additional 345,000 children and young people aged 0-25 </a:t>
            </a:r>
            <a:r>
              <a:rPr lang="en-GB" sz="16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able </a:t>
            </a: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to access support via NHS funded mental health services and school or college-based Mental Health Support Teams by 2023/24.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Extend current service models to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create a comprehensive offer for 0-25 year olds </a:t>
            </a: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that reaches across mental health services for children, young people and adults.</a:t>
            </a:r>
            <a:endParaRPr lang="en-GB" sz="1600" b="1" dirty="0">
              <a:solidFill>
                <a:srgbClr val="003A77"/>
              </a:solidFill>
              <a:latin typeface="Street Corner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Over the next five years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the NHS will fund new Mental Health Support Teams working in schools and colleges</a:t>
            </a:r>
            <a:r>
              <a:rPr lang="en-GB" sz="1600" b="1" dirty="0">
                <a:solidFill>
                  <a:srgbClr val="003A77"/>
                </a:solidFill>
                <a:latin typeface="Street Corner" panose="02000400000000000000" pitchFamily="2" charset="0"/>
              </a:rPr>
              <a:t>,</a:t>
            </a: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 building on the support already available, which will be rolled out to between one-fifth and a quarter of the country by the end of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All children and young people experiencing crisis will be able to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access crisis care 24 hours a day</a:t>
            </a:r>
            <a:r>
              <a:rPr lang="en-GB" sz="1600" dirty="0">
                <a:solidFill>
                  <a:srgbClr val="003A77"/>
                </a:solidFill>
                <a:latin typeface="Street Corner" panose="02000400000000000000" pitchFamily="2" charset="0"/>
              </a:rPr>
              <a:t>, seven days a week by 2023/24.</a:t>
            </a:r>
          </a:p>
          <a:p>
            <a:endParaRPr lang="en-GB" sz="1600" dirty="0">
              <a:latin typeface="Street Corner" panose="02000400000000000000" pitchFamily="2" charset="0"/>
            </a:endParaRPr>
          </a:p>
          <a:p>
            <a:r>
              <a:rPr lang="en-GB" sz="1600" dirty="0">
                <a:solidFill>
                  <a:srgbClr val="702285"/>
                </a:solidFill>
                <a:latin typeface="Street Corner Bold" panose="02000400000000000000" pitchFamily="2" charset="0"/>
              </a:rPr>
              <a:t>Perinatal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2285"/>
                </a:solidFill>
                <a:latin typeface="Street Corner" panose="02000400000000000000" pitchFamily="2" charset="0"/>
              </a:rPr>
              <a:t>Increase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access to evidence-based care for an additional 24,000 women </a:t>
            </a: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with moderate to severe perinatal mental health difficulties and a personality disorder diagnosis each year by 2023/24.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Offer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partners of women </a:t>
            </a: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accessing specialist perinatal mental health services and maternity outreach clinics evidence-based assessment for their mental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We will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integrate maternity, reproductive health and psychological therapy </a:t>
            </a: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for women experiencing mental health difficulties directly arising from, or related to, the maternity experience in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Maternity Outreach Clinics</a:t>
            </a: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Care will be available from preconception to </a:t>
            </a:r>
            <a:r>
              <a:rPr lang="en-GB" sz="1600" dirty="0">
                <a:solidFill>
                  <a:srgbClr val="702285"/>
                </a:solidFill>
                <a:latin typeface="Street Corner" panose="02000400000000000000" pitchFamily="2" charset="0"/>
              </a:rPr>
              <a:t>24 months after birth</a:t>
            </a:r>
            <a:r>
              <a:rPr lang="en-GB" sz="1600" dirty="0">
                <a:solidFill>
                  <a:srgbClr val="003377"/>
                </a:solidFill>
                <a:latin typeface="Street Corner" panose="020004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2285"/>
              </a:solidFill>
              <a:latin typeface="Street Corner Bold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7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218" y="600501"/>
            <a:ext cx="1039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Crisis Care (By </a:t>
            </a:r>
            <a:r>
              <a:rPr lang="en-GB" sz="3600" dirty="0">
                <a:solidFill>
                  <a:srgbClr val="702285"/>
                </a:solidFill>
                <a:latin typeface="KG Small Town Southern Girl" panose="02000505000000020004" pitchFamily="2" charset="0"/>
              </a:rPr>
              <a:t>2023/24)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217" y="1246832"/>
            <a:ext cx="85298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Anyone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experiencing mental health crisis will be able to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call NHS 111 and have 24/7 access to the mental health support</a:t>
            </a:r>
            <a:r>
              <a:rPr lang="en-GB" b="1" dirty="0">
                <a:solidFill>
                  <a:srgbClr val="003A77"/>
                </a:solidFill>
                <a:latin typeface="Street Corner" panose="02000400000000000000" pitchFamily="2" charset="0"/>
              </a:rPr>
              <a:t>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they need in the community by 2023/24.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By 2023/24,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70% of mental health liaison services will meet the ‘core 24’ service standard</a:t>
            </a:r>
            <a:r>
              <a:rPr lang="en-GB" b="1" dirty="0">
                <a:solidFill>
                  <a:srgbClr val="003A77"/>
                </a:solidFill>
                <a:latin typeface="Street Corner" panose="020004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Clear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standards for access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to urgent and emergency specialist mental health care will be in place.</a:t>
            </a:r>
            <a:r>
              <a:rPr lang="en-GB" b="1" dirty="0">
                <a:solidFill>
                  <a:srgbClr val="003A77"/>
                </a:solidFill>
                <a:latin typeface="Street Corner" panose="02000400000000000000" pitchFamily="2" charset="0"/>
              </a:rPr>
              <a:t>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Waiting times targets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for emergency mental health services will be in effect by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Bereavement support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for families and staff who are bereaved by suicide, who are likely to have experienced extreme trauma and are at a heightened risk of crisis themselves will be rolled-out to all areas of the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We will Improve signposting towards and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increase alternative forms of provision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for those in crisis, for example, sanctuaries, safe havens and crisis cafes.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New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mental health transport vehicles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will be introduced.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Mental health nurses will be introduced to ambulance control 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The mental health competency of </a:t>
            </a:r>
            <a:r>
              <a:rPr lang="en-GB" dirty="0">
                <a:solidFill>
                  <a:srgbClr val="702285"/>
                </a:solidFill>
                <a:latin typeface="Street Corner" panose="02000400000000000000" pitchFamily="2" charset="0"/>
              </a:rPr>
              <a:t>ambulance staff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will be increased through an education and training programme.</a:t>
            </a:r>
          </a:p>
          <a:p>
            <a:endParaRPr lang="en-GB" sz="1600" b="1" dirty="0">
              <a:solidFill>
                <a:srgbClr val="003A77"/>
              </a:solidFill>
              <a:latin typeface="Street Corner" panose="02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r="18031"/>
          <a:stretch/>
        </p:blipFill>
        <p:spPr>
          <a:xfrm>
            <a:off x="9796126" y="1366672"/>
            <a:ext cx="1808972" cy="26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218" y="600501"/>
            <a:ext cx="1039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Adults with moderate to severe mental health problems (By </a:t>
            </a:r>
            <a:r>
              <a:rPr lang="en-GB" sz="3600" dirty="0">
                <a:solidFill>
                  <a:srgbClr val="702285"/>
                </a:solidFill>
                <a:latin typeface="KG Small Town Southern Girl" panose="02000505000000020004" pitchFamily="2" charset="0"/>
              </a:rPr>
              <a:t>2023/24</a:t>
            </a:r>
            <a:r>
              <a:rPr lang="en-GB" sz="360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)</a:t>
            </a:r>
            <a:endParaRPr lang="en-GB" sz="3600" dirty="0">
              <a:solidFill>
                <a:srgbClr val="702285"/>
              </a:solidFill>
              <a:latin typeface="KG Small Town Southern Girl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18" y="1800830"/>
            <a:ext cx="7028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3A77"/>
              </a:solidFill>
              <a:latin typeface="Street Corner" panose="020004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By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2023/24, </a:t>
            </a:r>
            <a:r>
              <a:rPr lang="en-GB" dirty="0">
                <a:solidFill>
                  <a:srgbClr val="702285"/>
                </a:solidFill>
                <a:latin typeface="Street Corner Bold" panose="02000400000000000000" pitchFamily="2" charset="0"/>
              </a:rPr>
              <a:t>370,000 adults and older adults with severe mental illnesses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 will have greater choice and control over their care, and be supported to live well in their communities via new and integrated models of primary and community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Test four-week </a:t>
            </a:r>
            <a:r>
              <a:rPr lang="en-GB" dirty="0">
                <a:solidFill>
                  <a:srgbClr val="702285"/>
                </a:solidFill>
                <a:latin typeface="Street Corner Bold" panose="02000400000000000000" pitchFamily="2" charset="0"/>
              </a:rPr>
              <a:t>waiting times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for adult and older adult community mental health teams.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Further increase the number of people receiving </a:t>
            </a:r>
            <a:r>
              <a:rPr lang="en-GB" dirty="0">
                <a:solidFill>
                  <a:srgbClr val="702285"/>
                </a:solidFill>
                <a:latin typeface="Street Corner Bold" panose="02000400000000000000" pitchFamily="2" charset="0"/>
              </a:rPr>
              <a:t>physical health checks</a:t>
            </a:r>
            <a:r>
              <a:rPr lang="en-GB" b="1" dirty="0">
                <a:solidFill>
                  <a:srgbClr val="003A77"/>
                </a:solidFill>
                <a:latin typeface="Street Corner" panose="02000400000000000000" pitchFamily="2" charset="0"/>
              </a:rPr>
              <a:t>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to an additional 110,000 people per year, bringing the total to 390,000 checks delivered each year including the ambition in the Five Year Forward View for Mental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The NHS will support an additional 35,000 people with severe mental illnesses to participate in the </a:t>
            </a:r>
            <a:r>
              <a:rPr lang="en-GB" dirty="0">
                <a:solidFill>
                  <a:srgbClr val="702285"/>
                </a:solidFill>
                <a:latin typeface="Street Corner Bold" panose="02000400000000000000" pitchFamily="2" charset="0"/>
              </a:rPr>
              <a:t>Individual Placement and Support programme</a:t>
            </a:r>
            <a:r>
              <a:rPr lang="en-GB" b="1" dirty="0">
                <a:solidFill>
                  <a:srgbClr val="003A77"/>
                </a:solidFill>
                <a:latin typeface="Street Corner" panose="02000400000000000000" pitchFamily="2" charset="0"/>
              </a:rPr>
              <a:t> </a:t>
            </a:r>
            <a:r>
              <a:rPr lang="en-GB" dirty="0">
                <a:solidFill>
                  <a:srgbClr val="003A77"/>
                </a:solidFill>
                <a:latin typeface="Street Corner" panose="02000400000000000000" pitchFamily="2" charset="0"/>
              </a:rPr>
              <a:t>each year by 2023/24, bringing the total to 55,000 people supported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13" y="1505945"/>
            <a:ext cx="3859283" cy="27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2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457" y="600501"/>
            <a:ext cx="970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2285"/>
                </a:solidFill>
                <a:latin typeface="KG Small Town Southern Girl" panose="02000505000000020004" pitchFamily="2" charset="0"/>
              </a:rPr>
              <a:t>Core Mental health LTP ambitions (By 2023/24) (3/4)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739" y="1389992"/>
            <a:ext cx="68857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Suicide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Full coverage across the country of the existing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suicide reduction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programme.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Supported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by </a:t>
            </a:r>
            <a:r>
              <a:rPr lang="en-GB" sz="14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roll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out of a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Mental Health Safety Improvement Programme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with a focus on suicide prevention and reduction for mental health inpatients.	</a:t>
            </a:r>
          </a:p>
          <a:p>
            <a:endParaRPr lang="en-GB" sz="1400" b="1" dirty="0">
              <a:solidFill>
                <a:srgbClr val="003A77"/>
              </a:solidFill>
              <a:latin typeface="Street Corner" panose="02000400000000000000" pitchFamily="2" charset="0"/>
            </a:endParaRPr>
          </a:p>
          <a:p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Other commitments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By 2023/24 an additional 380,000 people per year will be able to access</a:t>
            </a:r>
            <a:r>
              <a:rPr lang="en-GB" sz="1400" b="1" dirty="0">
                <a:solidFill>
                  <a:srgbClr val="003A77"/>
                </a:solidFill>
                <a:latin typeface="Street Corner" panose="02000400000000000000" pitchFamily="2" charset="0"/>
              </a:rPr>
              <a:t>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NICE-approved IAPT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Reduce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length of stay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in units with a long length of stay to the national average of 32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Ensure that the parts of England most affected by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rough sleeping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will have better access to specialist homelessness NHS mental health support, integrated with existing outreach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Expand geographical coverage of NHS services for people with serious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gambling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 problems, and work with partners to tackle the problem at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Implement universal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smoking cessation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offer as part of specialist mental health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Support the development of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apps and online resources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to support good mental health and enable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All mental health providers will reach a core level of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digitisation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 by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Extended the </a:t>
            </a:r>
            <a:r>
              <a:rPr lang="en-GB" sz="1400" dirty="0">
                <a:solidFill>
                  <a:srgbClr val="702285"/>
                </a:solidFill>
                <a:latin typeface="Street Corner" panose="02000400000000000000" pitchFamily="2" charset="0"/>
              </a:rPr>
              <a:t>Getting It Right First Time (GIRFT) programme </a:t>
            </a:r>
            <a:r>
              <a:rPr lang="en-GB" sz="1400" dirty="0">
                <a:solidFill>
                  <a:srgbClr val="003A77"/>
                </a:solidFill>
                <a:latin typeface="Street Corner" panose="02000400000000000000" pitchFamily="2" charset="0"/>
              </a:rPr>
              <a:t>across to community health services and primary care from April 2019.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842" b="-842"/>
          <a:stretch/>
        </p:blipFill>
        <p:spPr>
          <a:xfrm>
            <a:off x="7874758" y="2023574"/>
            <a:ext cx="3875965" cy="3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457" y="538945"/>
            <a:ext cx="970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2285"/>
                </a:solidFill>
                <a:latin typeface="KG Small Town Southern Girl" panose="02000505000000020004" pitchFamily="2" charset="0"/>
              </a:rPr>
              <a:t>Next steps with implementation</a:t>
            </a:r>
            <a:endParaRPr lang="en-GB" sz="3600" dirty="0">
              <a:solidFill>
                <a:srgbClr val="702285"/>
              </a:solidFill>
              <a:latin typeface="KG Small Town Southern Girl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15" y="1185276"/>
            <a:ext cx="72678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NHS England are developing an implementation framework (guidance for local areas) to be published in Spring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All STPs/ICSs will be expected to produce a local plan to deliver the LTP – we are expecting these will be completed by August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Proposals from clinical review of access standards published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Consultation on legal changes to expedite implementation </a:t>
            </a:r>
            <a:r>
              <a:rPr lang="en-GB" sz="2000" dirty="0">
                <a:solidFill>
                  <a:srgbClr val="003A77"/>
                </a:solidFill>
                <a:latin typeface="Street Corner" panose="02000400000000000000" pitchFamily="2" charset="0"/>
              </a:rPr>
              <a:t>of LTP - </a:t>
            </a: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changes </a:t>
            </a:r>
            <a:r>
              <a:rPr lang="en-GB" sz="2000" dirty="0">
                <a:solidFill>
                  <a:srgbClr val="003A77"/>
                </a:solidFill>
                <a:latin typeface="Street Corner" panose="02000400000000000000" pitchFamily="2" charset="0"/>
              </a:rPr>
              <a:t>to </a:t>
            </a: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application of competition law, </a:t>
            </a:r>
            <a:r>
              <a:rPr lang="en-GB" sz="2000" dirty="0">
                <a:solidFill>
                  <a:srgbClr val="003A77"/>
                </a:solidFill>
                <a:latin typeface="Street Corner" panose="02000400000000000000" pitchFamily="2" charset="0"/>
              </a:rPr>
              <a:t>enabling the speedier development of ICSs and merging </a:t>
            </a: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NHSE </a:t>
            </a:r>
            <a:r>
              <a:rPr lang="en-GB" sz="2000" dirty="0">
                <a:solidFill>
                  <a:srgbClr val="003A77"/>
                </a:solidFill>
                <a:latin typeface="Street Corner" panose="02000400000000000000" pitchFamily="2" charset="0"/>
              </a:rPr>
              <a:t>and </a:t>
            </a: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NHSI.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Draft workforce plan expected in April; local workforce planning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Capital, training and public health spending will allocated in the Spending Review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National Implementation </a:t>
            </a:r>
            <a:r>
              <a:rPr lang="en-GB" sz="2000" dirty="0">
                <a:solidFill>
                  <a:srgbClr val="003A77"/>
                </a:solidFill>
                <a:latin typeface="Street Corner" panose="02000400000000000000" pitchFamily="2" charset="0"/>
              </a:rPr>
              <a:t>P</a:t>
            </a:r>
            <a:r>
              <a:rPr lang="en-GB" sz="2000" dirty="0" smtClean="0">
                <a:solidFill>
                  <a:srgbClr val="003A77"/>
                </a:solidFill>
                <a:latin typeface="Street Corner" panose="02000400000000000000" pitchFamily="2" charset="0"/>
              </a:rPr>
              <a:t>lan published in the Autumn</a:t>
            </a:r>
            <a:endParaRPr lang="en-GB" sz="2000" dirty="0">
              <a:solidFill>
                <a:srgbClr val="003A77"/>
              </a:solidFill>
              <a:latin typeface="Street Corner" panose="020004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7615451" y="2702258"/>
            <a:ext cx="3835022" cy="207445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1" i="0" u="none" strike="noStrike" cap="none" normalizeH="0" baseline="-25000" smtClean="0">
              <a:ln>
                <a:noFill/>
              </a:ln>
              <a:solidFill>
                <a:srgbClr val="0099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8243248" y="2142698"/>
            <a:ext cx="3630304" cy="2497540"/>
          </a:xfrm>
          <a:prstGeom prst="rightArrow">
            <a:avLst/>
          </a:prstGeom>
          <a:solidFill>
            <a:srgbClr val="003A7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1" i="0" u="none" strike="noStrike" cap="none" normalizeH="0" baseline="-25000" smtClean="0">
              <a:ln>
                <a:noFill/>
              </a:ln>
              <a:solidFill>
                <a:srgbClr val="0099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5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4200" b="1" i="0" u="none" strike="noStrike" cap="none" normalizeH="0" baseline="-25000" smtClean="0">
            <a:ln>
              <a:noFill/>
            </a:ln>
            <a:solidFill>
              <a:srgbClr val="0099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4200" b="1" i="0" u="none" strike="noStrike" cap="none" normalizeH="0" baseline="-25000" smtClean="0">
            <a:ln>
              <a:noFill/>
            </a:ln>
            <a:solidFill>
              <a:srgbClr val="0099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600" b="1" i="0" u="none" strike="noStrike" cap="none" normalizeH="0" baseline="-25000" smtClean="0">
            <a:ln>
              <a:noFill/>
            </a:ln>
            <a:solidFill>
              <a:srgbClr val="0099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600" b="1" i="0" u="none" strike="noStrike" cap="none" normalizeH="0" baseline="-25000" smtClean="0">
            <a:ln>
              <a:noFill/>
            </a:ln>
            <a:solidFill>
              <a:srgbClr val="0099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</TotalTime>
  <Words>703</Words>
  <Application>Microsoft Office PowerPoint</Application>
  <PresentationFormat>Widescreen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</vt:lpstr>
      <vt:lpstr>Street Corner Bold</vt:lpstr>
      <vt:lpstr>Wingdings</vt:lpstr>
      <vt:lpstr>Arial</vt:lpstr>
      <vt:lpstr>Street Corner</vt:lpstr>
      <vt:lpstr>Calibri</vt:lpstr>
      <vt:lpstr>KG Small Town Southern Girl</vt:lpstr>
      <vt:lpstr>Custom Design</vt:lpstr>
      <vt:lpstr>1_Custom Design</vt:lpstr>
      <vt:lpstr>PowerPoint Presentation</vt:lpstr>
      <vt:lpstr>PowerPoint Presentation</vt:lpstr>
      <vt:lpstr>Mental Health – a crucial priority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Heyes</dc:creator>
  <cp:lastModifiedBy>Lucy Roberts</cp:lastModifiedBy>
  <cp:revision>2055</cp:revision>
  <cp:lastPrinted>2019-01-29T09:04:01Z</cp:lastPrinted>
  <dcterms:created xsi:type="dcterms:W3CDTF">2015-09-14T15:01:38Z</dcterms:created>
  <dcterms:modified xsi:type="dcterms:W3CDTF">2019-05-22T09:56:47Z</dcterms:modified>
</cp:coreProperties>
</file>