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9200" y="5367363"/>
            <a:ext cx="10320000" cy="612000"/>
          </a:xfrm>
        </p:spPr>
        <p:txBody>
          <a:bodyPr/>
          <a:lstStyle>
            <a:lvl1pPr algn="l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079" y="5996272"/>
            <a:ext cx="10320000" cy="612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-43" y="0"/>
            <a:ext cx="12192000" cy="6858000"/>
          </a:xfrm>
        </p:spPr>
        <p:txBody>
          <a:bodyPr anchor="ctr" anchorCtr="0"/>
          <a:lstStyle>
            <a:lvl1pPr algn="ctr">
              <a:defRPr baseline="0"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Insert photo, then select ‘Format/Send to back’</a:t>
            </a:r>
          </a:p>
        </p:txBody>
      </p:sp>
    </p:spTree>
    <p:extLst>
      <p:ext uri="{BB962C8B-B14F-4D97-AF65-F5344CB8AC3E}">
        <p14:creationId xmlns:p14="http://schemas.microsoft.com/office/powerpoint/2010/main" val="3976302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Content (Yellow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31 HWE Brand project - PPT template - 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095240"/>
            <a:ext cx="12192000" cy="76278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663553"/>
            <a:ext cx="10944000" cy="5364000"/>
          </a:xfrm>
        </p:spPr>
        <p:txBody>
          <a:bodyPr/>
          <a:lstStyle>
            <a:lvl1pPr marL="900000" indent="0">
              <a:lnSpc>
                <a:spcPts val="3800"/>
              </a:lnSpc>
              <a:spcAft>
                <a:spcPts val="600"/>
              </a:spcAft>
              <a:defRPr sz="3200" b="1">
                <a:latin typeface="Century Gothic" panose="020B0502020202020204" pitchFamily="34" charset="0"/>
              </a:defRPr>
            </a:lvl1pPr>
            <a:lvl2pPr marL="900000" indent="0">
              <a:lnSpc>
                <a:spcPct val="100000"/>
              </a:lnSpc>
              <a:buNone/>
              <a:defRPr b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GB" noProof="0" dirty="0"/>
              <a:t>Insert large text quotation here.”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Presentation Title Name      XX-XX Month Year 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DF58-4118-4551-8C61-1A7ED177FA2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B8AF67-736E-4A0D-BECF-456F52D14052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536259" y="4598534"/>
            <a:ext cx="1587500" cy="14382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DA39CB0-52AD-47C0-8DC6-895F95CF3B08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749" y="111310"/>
            <a:ext cx="1587500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54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-43" y="0"/>
            <a:ext cx="12192000" cy="6858000"/>
          </a:xfrm>
        </p:spPr>
        <p:txBody>
          <a:bodyPr anchor="ctr" anchorCtr="0"/>
          <a:lstStyle>
            <a:lvl1pPr algn="ctr">
              <a:defRPr baseline="0"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Insert photo, then select</a:t>
            </a:r>
            <a:br>
              <a:rPr lang="en-GB" dirty="0"/>
            </a:br>
            <a:r>
              <a:rPr lang="en-GB" dirty="0"/>
              <a:t>‘Format/Send to back’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6936" y="4629600"/>
            <a:ext cx="7872000" cy="1728000"/>
          </a:xfrm>
        </p:spPr>
        <p:txBody>
          <a:bodyPr anchor="b" anchorCtr="0"/>
          <a:lstStyle>
            <a:lvl1pPr algn="l"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 noProof="0" dirty="0"/>
              <a:t>Click to enter headline</a:t>
            </a:r>
          </a:p>
        </p:txBody>
      </p:sp>
    </p:spTree>
    <p:extLst>
      <p:ext uri="{BB962C8B-B14F-4D97-AF65-F5344CB8AC3E}">
        <p14:creationId xmlns:p14="http://schemas.microsoft.com/office/powerpoint/2010/main" val="115603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-43" y="0"/>
            <a:ext cx="12192000" cy="6858000"/>
          </a:xfrm>
        </p:spPr>
        <p:txBody>
          <a:bodyPr anchor="ctr" anchorCtr="0"/>
          <a:lstStyle>
            <a:lvl1pPr algn="ctr">
              <a:defRPr baseline="0"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Insert photo, then select</a:t>
            </a:r>
            <a:br>
              <a:rPr lang="en-GB" dirty="0"/>
            </a:br>
            <a:r>
              <a:rPr lang="en-GB" dirty="0"/>
              <a:t>‘Format/Send to back’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6936" y="4626000"/>
            <a:ext cx="7872000" cy="1728000"/>
          </a:xfrm>
        </p:spPr>
        <p:txBody>
          <a:bodyPr anchor="b" anchorCtr="0"/>
          <a:lstStyle>
            <a:lvl1pPr algn="l"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 noProof="0" dirty="0"/>
              <a:t>Click to enter headline</a:t>
            </a:r>
          </a:p>
        </p:txBody>
      </p:sp>
    </p:spTree>
    <p:extLst>
      <p:ext uri="{BB962C8B-B14F-4D97-AF65-F5344CB8AC3E}">
        <p14:creationId xmlns:p14="http://schemas.microsoft.com/office/powerpoint/2010/main" val="1368922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1031 HWE Brand project - PPT template - Slide 13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40841" y="492661"/>
            <a:ext cx="5524500" cy="4357687"/>
          </a:xfrm>
        </p:spPr>
        <p:txBody>
          <a:bodyPr/>
          <a:lstStyle>
            <a:lvl1pPr>
              <a:spcAft>
                <a:spcPts val="600"/>
              </a:spcAft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0" indent="0">
              <a:lnSpc>
                <a:spcPts val="1700"/>
              </a:lnSpc>
              <a:spcAft>
                <a:spcPts val="1000"/>
              </a:spcAft>
              <a:buNone/>
              <a:defRPr sz="14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0" indent="0" defTabSz="900000">
              <a:lnSpc>
                <a:spcPts val="1800"/>
              </a:lnSpc>
              <a:spcAft>
                <a:spcPts val="600"/>
              </a:spcAft>
              <a:buNone/>
              <a:tabLst>
                <a:tab pos="216000" algn="l"/>
              </a:tabLst>
              <a:defRPr sz="1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pic>
        <p:nvPicPr>
          <p:cNvPr id="11" name="Picture 10" descr="P1038 HWE Local Healthwatch AR templates_v7 For Peter_1.jpg"/>
          <p:cNvPicPr>
            <a:picLocks noChangeAspect="1"/>
          </p:cNvPicPr>
          <p:nvPr userDrawn="1"/>
        </p:nvPicPr>
        <p:blipFill>
          <a:blip r:embed="rId3" cstate="print"/>
          <a:srcRect l="5208" t="27907" r="91667" b="68018"/>
          <a:stretch>
            <a:fillRect/>
          </a:stretch>
        </p:blipFill>
        <p:spPr>
          <a:xfrm>
            <a:off x="657378" y="3357022"/>
            <a:ext cx="390337" cy="540000"/>
          </a:xfrm>
          <a:prstGeom prst="rect">
            <a:avLst/>
          </a:prstGeom>
        </p:spPr>
      </p:pic>
      <p:pic>
        <p:nvPicPr>
          <p:cNvPr id="12" name="Picture 11" descr="Healthwatch-logo_RGB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840423" y="5920473"/>
            <a:ext cx="4032000" cy="82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125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1031 HWE Brand project - PPT template - Slide 13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40841" y="492661"/>
            <a:ext cx="5524500" cy="4357687"/>
          </a:xfrm>
        </p:spPr>
        <p:txBody>
          <a:bodyPr/>
          <a:lstStyle>
            <a:lvl1pPr>
              <a:spcAft>
                <a:spcPts val="600"/>
              </a:spcAft>
              <a:defRPr sz="28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0" indent="0">
              <a:lnSpc>
                <a:spcPts val="1700"/>
              </a:lnSpc>
              <a:spcAft>
                <a:spcPts val="1000"/>
              </a:spcAft>
              <a:buNone/>
              <a:defRPr sz="1400">
                <a:solidFill>
                  <a:srgbClr val="000000"/>
                </a:solidFill>
                <a:latin typeface="Century Gothic" panose="020B0502020202020204" pitchFamily="34" charset="0"/>
              </a:defRPr>
            </a:lvl2pPr>
            <a:lvl3pPr marL="0" indent="0" defTabSz="900000">
              <a:lnSpc>
                <a:spcPts val="1800"/>
              </a:lnSpc>
              <a:spcAft>
                <a:spcPts val="600"/>
              </a:spcAft>
              <a:buNone/>
              <a:tabLst>
                <a:tab pos="216000" algn="l"/>
              </a:tabLst>
              <a:defRPr sz="1400">
                <a:solidFill>
                  <a:srgbClr val="000000"/>
                </a:solidFill>
                <a:latin typeface="Century Gothic" panose="020B0502020202020204" pitchFamily="34" charset="0"/>
              </a:defRPr>
            </a:lvl3pPr>
            <a:lvl4pPr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4pPr>
            <a:lvl5pPr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pic>
        <p:nvPicPr>
          <p:cNvPr id="5" name="Picture 4" descr="Healthwatch-logo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40423" y="5920473"/>
            <a:ext cx="4032000" cy="828283"/>
          </a:xfrm>
          <a:prstGeom prst="rect">
            <a:avLst/>
          </a:prstGeom>
        </p:spPr>
      </p:pic>
      <p:pic>
        <p:nvPicPr>
          <p:cNvPr id="9" name="Picture 8" descr="P1031 HWE Brand projecy - PPT template_AW_14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47110" y="3349096"/>
            <a:ext cx="229671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81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-43" y="0"/>
            <a:ext cx="12192000" cy="6858000"/>
          </a:xfrm>
        </p:spPr>
        <p:txBody>
          <a:bodyPr anchor="ctr" anchorCtr="0"/>
          <a:lstStyle>
            <a:lvl1pPr algn="ctr">
              <a:defRPr baseline="0"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Insert photo, then select</a:t>
            </a:r>
            <a:br>
              <a:rPr lang="en-GB" dirty="0"/>
            </a:br>
            <a:r>
              <a:rPr lang="en-GB" dirty="0"/>
              <a:t>‘Format/Send to back’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9200" y="4794789"/>
            <a:ext cx="10320000" cy="612000"/>
          </a:xfrm>
        </p:spPr>
        <p:txBody>
          <a:bodyPr/>
          <a:lstStyle>
            <a:lvl1pPr algn="l">
              <a:defRPr sz="3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079" y="5369995"/>
            <a:ext cx="10320000" cy="612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9270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-43" y="0"/>
            <a:ext cx="12192000" cy="6858000"/>
          </a:xfrm>
        </p:spPr>
        <p:txBody>
          <a:bodyPr anchor="ctr" anchorCtr="0"/>
          <a:lstStyle>
            <a:lvl1pPr algn="ctr">
              <a:defRPr baseline="0"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Insert photo, then select</a:t>
            </a:r>
            <a:br>
              <a:rPr lang="en-GB" dirty="0"/>
            </a:br>
            <a:r>
              <a:rPr lang="en-GB" dirty="0"/>
              <a:t>‘Format/Send to back’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9200" y="4794789"/>
            <a:ext cx="10320000" cy="612000"/>
          </a:xfrm>
        </p:spPr>
        <p:txBody>
          <a:bodyPr/>
          <a:lstStyle>
            <a:lvl1pPr algn="l">
              <a:defRPr sz="38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079" y="5369995"/>
            <a:ext cx="10320000" cy="612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000" b="1">
                <a:solidFill>
                  <a:srgbClr val="000000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54066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31 HWE Brand project - PPT template - 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095240"/>
            <a:ext cx="12192000" cy="7627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Presentation Title Name      XX-XX Month Year 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DF58-4118-4551-8C61-1A7ED177FA2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1" y="1075264"/>
            <a:ext cx="10858500" cy="285750"/>
          </a:xfrm>
        </p:spPr>
        <p:txBody>
          <a:bodyPr/>
          <a:lstStyle>
            <a:lvl1pPr>
              <a:defRPr sz="1800" b="1" spc="50" baseline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GB" noProof="0" dirty="0"/>
              <a:t>Click to add subheading</a:t>
            </a:r>
          </a:p>
        </p:txBody>
      </p:sp>
    </p:spTree>
    <p:extLst>
      <p:ext uri="{BB962C8B-B14F-4D97-AF65-F5344CB8AC3E}">
        <p14:creationId xmlns:p14="http://schemas.microsoft.com/office/powerpoint/2010/main" val="296719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mall Photo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31 HWE Brand project - PPT template - 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095240"/>
            <a:ext cx="12192000" cy="7627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44" y="617525"/>
            <a:ext cx="6314856" cy="468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8744" y="1642535"/>
            <a:ext cx="6314856" cy="4392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Presentation Title Name      XX-XX Month Year 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DF58-4118-4551-8C61-1A7ED177FA2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238745" y="1075264"/>
            <a:ext cx="6229356" cy="285750"/>
          </a:xfrm>
        </p:spPr>
        <p:txBody>
          <a:bodyPr/>
          <a:lstStyle>
            <a:lvl1pPr>
              <a:defRPr sz="1800" b="1" spc="50" baseline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GB" noProof="0" dirty="0"/>
              <a:t>Click to add subheading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599015" y="705907"/>
            <a:ext cx="4128000" cy="3636000"/>
          </a:xfrm>
        </p:spPr>
        <p:txBody>
          <a:bodyPr anchor="ctr" anchorCtr="0"/>
          <a:lstStyle>
            <a:lvl1pPr algn="ctr">
              <a:defRPr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Insert photo</a:t>
            </a:r>
          </a:p>
        </p:txBody>
      </p:sp>
    </p:spTree>
    <p:extLst>
      <p:ext uri="{BB962C8B-B14F-4D97-AF65-F5344CB8AC3E}">
        <p14:creationId xmlns:p14="http://schemas.microsoft.com/office/powerpoint/2010/main" val="273952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ab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31 HWE Brand project - PPT template - 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095240"/>
            <a:ext cx="12192000" cy="7627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17525"/>
            <a:ext cx="10944000" cy="468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52" y="1642535"/>
            <a:ext cx="5171848" cy="4392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Presentation Title Name      XX-XX Month Year 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DF58-4118-4551-8C61-1A7ED177FA2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599" y="1075264"/>
            <a:ext cx="10944000" cy="285750"/>
          </a:xfrm>
        </p:spPr>
        <p:txBody>
          <a:bodyPr/>
          <a:lstStyle>
            <a:lvl1pPr>
              <a:defRPr sz="1800" b="1" spc="50" baseline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GB" noProof="0" dirty="0"/>
              <a:t>Click to add subheading</a:t>
            </a:r>
          </a:p>
        </p:txBody>
      </p:sp>
      <p:sp>
        <p:nvSpPr>
          <p:cNvPr id="13" name="Table Placeholder 12"/>
          <p:cNvSpPr>
            <a:spLocks noGrp="1"/>
          </p:cNvSpPr>
          <p:nvPr>
            <p:ph type="tbl" sz="quarter" idx="14"/>
          </p:nvPr>
        </p:nvSpPr>
        <p:spPr>
          <a:xfrm>
            <a:off x="571500" y="1714500"/>
            <a:ext cx="5328000" cy="4212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icon to add table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62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har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31 HWE Brand project - PPT template - 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095240"/>
            <a:ext cx="12192000" cy="7627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17525"/>
            <a:ext cx="10944000" cy="468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52" y="1642535"/>
            <a:ext cx="5171848" cy="4392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Presentation Title Name      XX-XX Month Year 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DF58-4118-4551-8C61-1A7ED177FA2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599" y="1075264"/>
            <a:ext cx="10944000" cy="285750"/>
          </a:xfrm>
        </p:spPr>
        <p:txBody>
          <a:bodyPr/>
          <a:lstStyle>
            <a:lvl1pPr>
              <a:defRPr sz="1800" b="1" spc="50" baseline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GB" noProof="0" dirty="0"/>
              <a:t>Click to add subheading</a:t>
            </a:r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4"/>
          </p:nvPr>
        </p:nvSpPr>
        <p:spPr>
          <a:xfrm>
            <a:off x="571500" y="1714500"/>
            <a:ext cx="5328000" cy="4212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09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31 HWE Brand project - PPT template - 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095240"/>
            <a:ext cx="12192000" cy="7627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17525"/>
            <a:ext cx="10944000" cy="468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Presentation Title Name      XX-XX Month Year 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DF58-4118-4551-8C61-1A7ED177FA2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219203"/>
            <a:ext cx="10944000" cy="324000"/>
          </a:xfrm>
        </p:spPr>
        <p:txBody>
          <a:bodyPr/>
          <a:lstStyle>
            <a:lvl1pPr>
              <a:defRPr sz="1800" b="1" spc="50" baseline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GB" noProof="0" dirty="0"/>
              <a:t>Click to add subheading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599012" y="1650388"/>
            <a:ext cx="11088000" cy="4320000"/>
          </a:xfrm>
        </p:spPr>
        <p:txBody>
          <a:bodyPr anchor="ctr" anchorCtr="0"/>
          <a:lstStyle>
            <a:lvl1pPr algn="ctr">
              <a:defRPr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Insert photo</a:t>
            </a:r>
          </a:p>
        </p:txBody>
      </p:sp>
    </p:spTree>
    <p:extLst>
      <p:ext uri="{BB962C8B-B14F-4D97-AF65-F5344CB8AC3E}">
        <p14:creationId xmlns:p14="http://schemas.microsoft.com/office/powerpoint/2010/main" val="372015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Content (Blue)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31 HWE Brand project - PPT template - 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095240"/>
            <a:ext cx="12192000" cy="76278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663553"/>
            <a:ext cx="10944000" cy="5364000"/>
          </a:xfrm>
        </p:spPr>
        <p:txBody>
          <a:bodyPr/>
          <a:lstStyle>
            <a:lvl1pPr marL="898525" indent="-1588">
              <a:lnSpc>
                <a:spcPts val="3800"/>
              </a:lnSpc>
              <a:spcAft>
                <a:spcPts val="600"/>
              </a:spcAft>
              <a:defRPr sz="3200" b="1">
                <a:latin typeface="Century Gothic" panose="020B0502020202020204" pitchFamily="34" charset="0"/>
              </a:defRPr>
            </a:lvl1pPr>
            <a:lvl2pPr marL="900000" indent="0">
              <a:lnSpc>
                <a:spcPct val="100000"/>
              </a:lnSpc>
              <a:buNone/>
              <a:defRPr b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GB" noProof="0" dirty="0"/>
              <a:t>Insert large text quotation here.”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Presentation Title Name      XX-XX Month Year 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DF58-4118-4551-8C61-1A7ED177FA2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837F6F-9517-4DF4-AD6D-8921C4078EFE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6749" y="111310"/>
            <a:ext cx="1587500" cy="14382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33FE119-15B9-4571-8DDF-86D7CA61B532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0536259" y="4581266"/>
            <a:ext cx="1587500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617525"/>
            <a:ext cx="10944000" cy="46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to add 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42535"/>
            <a:ext cx="10944000" cy="43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1018" y="6328855"/>
            <a:ext cx="2366459" cy="3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lnSpc>
                <a:spcPts val="1300"/>
              </a:lnSpc>
              <a:defRPr sz="1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Presentation Title Name      XX-XX Month Year 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0009" y="6339416"/>
            <a:ext cx="720000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9295DF58-4118-4551-8C61-1A7ED177FA2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26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200"/>
        </a:spcAft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44000" indent="-144000" algn="l" defTabSz="914400" rtl="0" eaLnBrk="1" latinLnBrk="0" hangingPunct="1">
        <a:lnSpc>
          <a:spcPts val="2000"/>
        </a:lnSpc>
        <a:spcBef>
          <a:spcPts val="0"/>
        </a:spcBef>
        <a:spcAft>
          <a:spcPts val="1200"/>
        </a:spcAft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44000" algn="l" defTabSz="914400" rtl="0" eaLnBrk="1" latinLnBrk="0" hangingPunct="1">
        <a:lnSpc>
          <a:spcPts val="2000"/>
        </a:lnSpc>
        <a:spcBef>
          <a:spcPts val="0"/>
        </a:spcBef>
        <a:spcAft>
          <a:spcPts val="1200"/>
        </a:spcAft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healthwatchcornwall.co.uk/sites/healthwatchcornwall.co.uk/files/Work%20Plan%202022-2024.pdf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dirty="0">
                <a:latin typeface="Century Gothic" panose="020B0502020202020204" pitchFamily="34" charset="0"/>
              </a:rPr>
              <a:t>Healthwatch Cornwall Workplan 2022/24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26654" y="6373190"/>
            <a:ext cx="3593302" cy="360000"/>
          </a:xfrm>
        </p:spPr>
        <p:txBody>
          <a:bodyPr/>
          <a:lstStyle/>
          <a:p>
            <a:pPr algn="r"/>
            <a:r>
              <a:rPr lang="en-GB" dirty="0">
                <a:solidFill>
                  <a:prstClr val="white"/>
                </a:solidFill>
              </a:rPr>
              <a:t>Approved by the Healthwatch Cornwall Board July 2022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GB" sz="1800" b="0" i="0" u="none" strike="noStrike" baseline="0" dirty="0">
                <a:solidFill>
                  <a:schemeClr val="tx1"/>
                </a:solidFill>
                <a:latin typeface="Poppins" panose="00000500000000000000" pitchFamily="2" charset="0"/>
              </a:rPr>
              <a:t>Maximising our impact for the people of Cornwall </a:t>
            </a:r>
            <a:endParaRPr lang="en-GB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8" name="Table Placeholder 7"/>
          <p:cNvGraphicFramePr>
            <a:graphicFrameLocks noGrp="1"/>
          </p:cNvGraphicFramePr>
          <p:nvPr>
            <p:ph type="tbl" sz="quarter" idx="14"/>
            <p:extLst>
              <p:ext uri="{D42A27DB-BD31-4B8C-83A1-F6EECF244321}">
                <p14:modId xmlns:p14="http://schemas.microsoft.com/office/powerpoint/2010/main" val="7378822"/>
              </p:ext>
            </p:extLst>
          </p:nvPr>
        </p:nvGraphicFramePr>
        <p:xfrm>
          <a:off x="676102" y="1446416"/>
          <a:ext cx="10562705" cy="4615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1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0576">
                  <a:extLst>
                    <a:ext uri="{9D8B030D-6E8A-4147-A177-3AD203B41FA5}">
                      <a16:colId xmlns:a16="http://schemas.microsoft.com/office/drawing/2014/main" val="3047557089"/>
                    </a:ext>
                  </a:extLst>
                </a:gridCol>
                <a:gridCol w="3550576">
                  <a:extLst>
                    <a:ext uri="{9D8B030D-6E8A-4147-A177-3AD203B41FA5}">
                      <a16:colId xmlns:a16="http://schemas.microsoft.com/office/drawing/2014/main" val="2219735976"/>
                    </a:ext>
                  </a:extLst>
                </a:gridCol>
              </a:tblGrid>
              <a:tr h="566311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Maximising impact</a:t>
                      </a:r>
                    </a:p>
                  </a:txBody>
                  <a:tcPr marL="36000" marR="36000" marT="36000" marB="360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Delivering for the people of Cornwall</a:t>
                      </a:r>
                    </a:p>
                  </a:txBody>
                  <a:tcPr marL="36000" marR="36000" marT="36000" marB="360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Organisational effectiveness</a:t>
                      </a:r>
                    </a:p>
                  </a:txBody>
                  <a:tcPr marL="36000" marR="36000" marT="36000" marB="360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4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Mental Health &amp; Suicide Prevention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+mj-lt"/>
                        </a:rPr>
                        <a:t>Signposting and support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+mj-lt"/>
                        </a:rPr>
                        <a:t>Effective governance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476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+mj-lt"/>
                        </a:rPr>
                        <a:t>Access to Adult Social Care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+mj-lt"/>
                        </a:rPr>
                        <a:t>Developing the Partnership Boards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+mj-lt"/>
                        </a:rPr>
                        <a:t>Financial stability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3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Palliative and end of life care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+mj-lt"/>
                        </a:rPr>
                        <a:t>Kernow Maternity Voices &amp; Kernow Parenting Journey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+mj-lt"/>
                        </a:rPr>
                        <a:t>Evidence &amp; data management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476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+mj-lt"/>
                        </a:rPr>
                        <a:t>Quality of GP support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+mj-lt"/>
                        </a:rPr>
                        <a:t>Ageing Well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+mj-lt"/>
                        </a:rPr>
                        <a:t>Increasing our volunteer basis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311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+mj-lt"/>
                        </a:rPr>
                        <a:t>Access to NHS Dentistry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+mj-lt"/>
                        </a:rPr>
                        <a:t>Supporting an effective integrated health &amp; social care system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+mj-lt"/>
                        </a:rPr>
                        <a:t>Extending our engagement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143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+mj-lt"/>
                        </a:rPr>
                        <a:t>Dementia and memory loss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+mj-lt"/>
                        </a:rPr>
                        <a:t>Acting on public opinion – projects and reports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+mj-lt"/>
                        </a:rPr>
                        <a:t>Being the best employer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6972">
                <a:tc gridSpan="3">
                  <a:txBody>
                    <a:bodyPr/>
                    <a:lstStyle/>
                    <a:p>
                      <a:pPr algn="ctr"/>
                      <a:r>
                        <a:rPr lang="en-GB" sz="1400" b="0" i="0" u="none" strike="noStrike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Equality, diversity and inclusion is not a separate activity for us. It will be integrated into all of the work we do. The activities we have set out in our Work Plan include a requirement to ensure the needs of under-represented groups are assessed and promoted in all </a:t>
                      </a:r>
                      <a:r>
                        <a:rPr lang="en-GB" sz="1400" b="0" i="0" u="none" strike="noStrike" kern="1200" baseline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of our work</a:t>
                      </a:r>
                      <a:r>
                        <a:rPr lang="en-GB" sz="1400" b="0" i="0" u="none" strike="noStrike" kern="1200" baseline="0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GB" sz="1400" b="0" dirty="0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476">
                <a:tc gridSpan="3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1"/>
                          </a:solidFill>
                          <a:latin typeface="Century Gothic" panose="020B0502020202020204" pitchFamily="34" charset="0"/>
                        </a:rPr>
                        <a:t>To see our Workplan in detail please visit our </a:t>
                      </a:r>
                      <a:r>
                        <a:rPr lang="en-GB" sz="1400" b="1" dirty="0">
                          <a:solidFill>
                            <a:schemeClr val="accent1"/>
                          </a:solidFill>
                          <a:latin typeface="Century Gothic" panose="020B0502020202020204" pitchFamily="34" charset="0"/>
                          <a:hlinkClick r:id="rId2"/>
                        </a:rPr>
                        <a:t>website</a:t>
                      </a:r>
                      <a:endParaRPr lang="en-GB" sz="1400" b="1" dirty="0">
                        <a:solidFill>
                          <a:schemeClr val="accent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602430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B5418E8F-2FDB-D95B-27EC-8F180DABC7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79" y="0"/>
            <a:ext cx="259556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Healthwatch Theme 2021">
  <a:themeElements>
    <a:clrScheme name="Healthwatch">
      <a:dk1>
        <a:srgbClr val="004C6B"/>
      </a:dk1>
      <a:lt1>
        <a:sysClr val="window" lastClr="FFFFFF"/>
      </a:lt1>
      <a:dk2>
        <a:srgbClr val="BFBFBF"/>
      </a:dk2>
      <a:lt2>
        <a:srgbClr val="FFFFFF"/>
      </a:lt2>
      <a:accent1>
        <a:srgbClr val="E73E97"/>
      </a:accent1>
      <a:accent2>
        <a:srgbClr val="84BD00"/>
      </a:accent2>
      <a:accent3>
        <a:srgbClr val="F9B93E"/>
      </a:accent3>
      <a:accent4>
        <a:srgbClr val="00B38C"/>
      </a:accent4>
      <a:accent5>
        <a:srgbClr val="7FCBEB"/>
      </a:accent5>
      <a:accent6>
        <a:srgbClr val="FFFFFF"/>
      </a:accent6>
      <a:hlink>
        <a:srgbClr val="A81563"/>
      </a:hlink>
      <a:folHlink>
        <a:srgbClr val="A81563"/>
      </a:folHlink>
    </a:clrScheme>
    <a:fontScheme name="Healthwatch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175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Poppins</vt:lpstr>
      <vt:lpstr>Healthwatch Theme 2021</vt:lpstr>
      <vt:lpstr>Healthwatch Cornwall Workplan 2022/24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Healthwatch Cornwall Workplan 2022/24</dc:title>
  <dc:creator>Anne Oliver</dc:creator>
  <cp:lastModifiedBy>Anne Oliver</cp:lastModifiedBy>
  <cp:revision>3</cp:revision>
  <dcterms:created xsi:type="dcterms:W3CDTF">2022-08-08T11:47:52Z</dcterms:created>
  <dcterms:modified xsi:type="dcterms:W3CDTF">2022-08-11T09:50:11Z</dcterms:modified>
</cp:coreProperties>
</file>